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466" r:id="rId2"/>
    <p:sldId id="505" r:id="rId3"/>
    <p:sldId id="348" r:id="rId4"/>
    <p:sldId id="495" r:id="rId5"/>
    <p:sldId id="506" r:id="rId6"/>
    <p:sldId id="507" r:id="rId7"/>
    <p:sldId id="508" r:id="rId8"/>
    <p:sldId id="509" r:id="rId9"/>
    <p:sldId id="510" r:id="rId10"/>
    <p:sldId id="511" r:id="rId11"/>
    <p:sldId id="512" r:id="rId12"/>
    <p:sldId id="513" r:id="rId13"/>
    <p:sldId id="514" r:id="rId14"/>
    <p:sldId id="467" r:id="rId15"/>
    <p:sldId id="494" r:id="rId16"/>
    <p:sldId id="310" r:id="rId17"/>
    <p:sldId id="311" r:id="rId18"/>
    <p:sldId id="496" r:id="rId19"/>
    <p:sldId id="313" r:id="rId20"/>
    <p:sldId id="314" r:id="rId21"/>
    <p:sldId id="315" r:id="rId22"/>
    <p:sldId id="316" r:id="rId23"/>
    <p:sldId id="317" r:id="rId24"/>
    <p:sldId id="322" r:id="rId25"/>
    <p:sldId id="323" r:id="rId26"/>
    <p:sldId id="324" r:id="rId27"/>
    <p:sldId id="325" r:id="rId28"/>
    <p:sldId id="328" r:id="rId29"/>
    <p:sldId id="497" r:id="rId30"/>
    <p:sldId id="336" r:id="rId31"/>
    <p:sldId id="283" r:id="rId32"/>
    <p:sldId id="520" r:id="rId33"/>
    <p:sldId id="522" r:id="rId34"/>
    <p:sldId id="527" r:id="rId35"/>
    <p:sldId id="523" r:id="rId36"/>
    <p:sldId id="524" r:id="rId37"/>
    <p:sldId id="525" r:id="rId38"/>
    <p:sldId id="526" r:id="rId39"/>
    <p:sldId id="519" r:id="rId4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806AE1-494D-47CC-9F29-E89C04271B5E}" type="doc">
      <dgm:prSet loTypeId="urn:microsoft.com/office/officeart/2005/8/layout/cycle3" loCatId="cycle" qsTypeId="urn:microsoft.com/office/officeart/2005/8/quickstyle/simple1#1" qsCatId="simple" csTypeId="urn:microsoft.com/office/officeart/2005/8/colors/colorful1" csCatId="colorful" phldr="1"/>
      <dgm:spPr/>
      <dgm:t>
        <a:bodyPr/>
        <a:lstStyle/>
        <a:p>
          <a:endParaRPr lang="it-IT"/>
        </a:p>
      </dgm:t>
    </dgm:pt>
    <dgm:pt modelId="{3B175EB7-13D9-4E16-92F1-D376DED9B372}">
      <dgm:prSet phldrT="[Testo]"/>
      <dgm:spPr/>
      <dgm:t>
        <a:bodyPr/>
        <a:lstStyle/>
        <a:p>
          <a:r>
            <a:rPr lang="en-AU" altLang="it-IT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rPr>
            <a:t>Decentralized</a:t>
          </a:r>
          <a:endParaRPr lang="it-IT" dirty="0"/>
        </a:p>
      </dgm:t>
    </dgm:pt>
    <dgm:pt modelId="{A33882F0-6B1B-441E-91A6-54AC90CF1D7A}" type="parTrans" cxnId="{B6BD4914-C55B-4E31-A7BA-6925446D3BE8}">
      <dgm:prSet/>
      <dgm:spPr/>
      <dgm:t>
        <a:bodyPr/>
        <a:lstStyle/>
        <a:p>
          <a:endParaRPr lang="it-IT"/>
        </a:p>
      </dgm:t>
    </dgm:pt>
    <dgm:pt modelId="{5FF35EF7-4F98-45B0-8AE3-42DD8EB992AC}" type="sibTrans" cxnId="{B6BD4914-C55B-4E31-A7BA-6925446D3BE8}">
      <dgm:prSet/>
      <dgm:spPr/>
      <dgm:t>
        <a:bodyPr/>
        <a:lstStyle/>
        <a:p>
          <a:endParaRPr lang="it-IT"/>
        </a:p>
      </dgm:t>
    </dgm:pt>
    <dgm:pt modelId="{17A16652-FF8D-452B-8E3D-CD9590E37AAF}">
      <dgm:prSet/>
      <dgm:spPr/>
      <dgm:t>
        <a:bodyPr/>
        <a:lstStyle/>
        <a:p>
          <a:r>
            <a:rPr lang="en-AU" altLang="it-IT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rPr>
            <a:t>Transparent </a:t>
          </a:r>
          <a:endParaRPr lang="it-IT" altLang="it-IT" dirty="0">
            <a:solidFill>
              <a:srgbClr val="00000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7CA2F67-8E4B-480A-8532-256B0955742F}" type="parTrans" cxnId="{343D931F-9096-4390-8E3A-8EC397774926}">
      <dgm:prSet/>
      <dgm:spPr/>
      <dgm:t>
        <a:bodyPr/>
        <a:lstStyle/>
        <a:p>
          <a:endParaRPr lang="it-IT"/>
        </a:p>
      </dgm:t>
    </dgm:pt>
    <dgm:pt modelId="{602D1AE2-B910-488F-B687-2EA098200407}" type="sibTrans" cxnId="{343D931F-9096-4390-8E3A-8EC397774926}">
      <dgm:prSet/>
      <dgm:spPr/>
      <dgm:t>
        <a:bodyPr/>
        <a:lstStyle/>
        <a:p>
          <a:endParaRPr lang="it-IT"/>
        </a:p>
      </dgm:t>
    </dgm:pt>
    <dgm:pt modelId="{C18E4898-7D27-4A04-892B-D96C2F538918}">
      <dgm:prSet/>
      <dgm:spPr/>
      <dgm:t>
        <a:bodyPr/>
        <a:lstStyle/>
        <a:p>
          <a:r>
            <a:rPr kumimoji="0" lang="en-AU" altLang="it-IT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rPr>
            <a:t>Secure</a:t>
          </a:r>
          <a:endParaRPr kumimoji="0" lang="it-IT" altLang="it-IT" b="0" i="0" u="none" strike="noStrike" cap="none" normalizeH="0" baseline="0" dirty="0">
            <a:ln>
              <a:noFill/>
            </a:ln>
            <a:solidFill>
              <a:schemeClr val="tx1"/>
            </a:solidFill>
            <a:effectLst/>
          </a:endParaRPr>
        </a:p>
      </dgm:t>
    </dgm:pt>
    <dgm:pt modelId="{6F687068-D3BD-40CD-8CB8-3FC7F18CA1AC}" type="parTrans" cxnId="{4365F49E-0F6D-403E-B8F2-1265B2DAF1C3}">
      <dgm:prSet/>
      <dgm:spPr/>
      <dgm:t>
        <a:bodyPr/>
        <a:lstStyle/>
        <a:p>
          <a:endParaRPr lang="it-IT"/>
        </a:p>
      </dgm:t>
    </dgm:pt>
    <dgm:pt modelId="{B6E37C7A-6D88-410D-BEF8-EC2F00B99CBB}" type="sibTrans" cxnId="{4365F49E-0F6D-403E-B8F2-1265B2DAF1C3}">
      <dgm:prSet/>
      <dgm:spPr/>
      <dgm:t>
        <a:bodyPr/>
        <a:lstStyle/>
        <a:p>
          <a:endParaRPr lang="it-IT"/>
        </a:p>
      </dgm:t>
    </dgm:pt>
    <dgm:pt modelId="{E2C15821-D2FA-4272-AB9D-F08F38AF5532}">
      <dgm:prSet/>
      <dgm:spPr/>
      <dgm:t>
        <a:bodyPr/>
        <a:lstStyle/>
        <a:p>
          <a:r>
            <a:rPr lang="en-AU" altLang="it-IT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rPr>
            <a:t>Immutable</a:t>
          </a:r>
        </a:p>
      </dgm:t>
    </dgm:pt>
    <dgm:pt modelId="{45F386C2-A63D-4332-8E75-ADECDCC6591C}" type="parTrans" cxnId="{340FC552-30CF-4984-97A8-1A731BA47699}">
      <dgm:prSet/>
      <dgm:spPr/>
      <dgm:t>
        <a:bodyPr/>
        <a:lstStyle/>
        <a:p>
          <a:endParaRPr lang="it-IT"/>
        </a:p>
      </dgm:t>
    </dgm:pt>
    <dgm:pt modelId="{2E41F997-A691-487C-AE7D-A0913CE7F897}" type="sibTrans" cxnId="{340FC552-30CF-4984-97A8-1A731BA47699}">
      <dgm:prSet/>
      <dgm:spPr/>
      <dgm:t>
        <a:bodyPr/>
        <a:lstStyle/>
        <a:p>
          <a:endParaRPr lang="it-IT"/>
        </a:p>
      </dgm:t>
    </dgm:pt>
    <dgm:pt modelId="{4AACF33A-ADD1-4C4C-98BF-D2343017A973}">
      <dgm:prSet/>
      <dgm:spPr/>
      <dgm:t>
        <a:bodyPr/>
        <a:lstStyle/>
        <a:p>
          <a:r>
            <a:rPr lang="en-AU" altLang="it-IT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rPr>
            <a:t>Efficient</a:t>
          </a:r>
          <a:endParaRPr kumimoji="0" lang="it-IT" altLang="it-IT" b="0" i="0" u="none" strike="noStrike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gm:t>
    </dgm:pt>
    <dgm:pt modelId="{8EA3C471-C1D6-44D5-A603-5CA9E2A49328}" type="parTrans" cxnId="{5B6A4468-C42B-45DF-B54E-240A1072B406}">
      <dgm:prSet/>
      <dgm:spPr/>
      <dgm:t>
        <a:bodyPr/>
        <a:lstStyle/>
        <a:p>
          <a:endParaRPr lang="it-IT"/>
        </a:p>
      </dgm:t>
    </dgm:pt>
    <dgm:pt modelId="{94925799-26F2-44BC-AFB1-E8176D3C56B2}" type="sibTrans" cxnId="{5B6A4468-C42B-45DF-B54E-240A1072B406}">
      <dgm:prSet/>
      <dgm:spPr/>
      <dgm:t>
        <a:bodyPr/>
        <a:lstStyle/>
        <a:p>
          <a:endParaRPr lang="it-IT"/>
        </a:p>
      </dgm:t>
    </dgm:pt>
    <dgm:pt modelId="{81536018-1A95-41CB-93DF-D82F8BEC3CD1}" type="pres">
      <dgm:prSet presAssocID="{52806AE1-494D-47CC-9F29-E89C04271B5E}" presName="Name0" presStyleCnt="0">
        <dgm:presLayoutVars>
          <dgm:dir/>
          <dgm:resizeHandles val="exact"/>
        </dgm:presLayoutVars>
      </dgm:prSet>
      <dgm:spPr/>
    </dgm:pt>
    <dgm:pt modelId="{73DDCD35-360E-46F2-8207-D38E97EBBED1}" type="pres">
      <dgm:prSet presAssocID="{52806AE1-494D-47CC-9F29-E89C04271B5E}" presName="cycle" presStyleCnt="0"/>
      <dgm:spPr/>
    </dgm:pt>
    <dgm:pt modelId="{0AC79200-A7D5-40AB-86BD-F03AF267CA63}" type="pres">
      <dgm:prSet presAssocID="{3B175EB7-13D9-4E16-92F1-D376DED9B372}" presName="nodeFirstNode" presStyleLbl="node1" presStyleIdx="0" presStyleCnt="5">
        <dgm:presLayoutVars>
          <dgm:bulletEnabled val="1"/>
        </dgm:presLayoutVars>
      </dgm:prSet>
      <dgm:spPr/>
    </dgm:pt>
    <dgm:pt modelId="{9A5CB664-CCC0-4C90-BCB4-50F1016EF994}" type="pres">
      <dgm:prSet presAssocID="{5FF35EF7-4F98-45B0-8AE3-42DD8EB992AC}" presName="sibTransFirstNode" presStyleLbl="bgShp" presStyleIdx="0" presStyleCnt="1"/>
      <dgm:spPr/>
    </dgm:pt>
    <dgm:pt modelId="{5D7ED10C-BCFE-47BA-8175-54A5C86EA522}" type="pres">
      <dgm:prSet presAssocID="{17A16652-FF8D-452B-8E3D-CD9590E37AAF}" presName="nodeFollowingNodes" presStyleLbl="node1" presStyleIdx="1" presStyleCnt="5">
        <dgm:presLayoutVars>
          <dgm:bulletEnabled val="1"/>
        </dgm:presLayoutVars>
      </dgm:prSet>
      <dgm:spPr/>
    </dgm:pt>
    <dgm:pt modelId="{A165D2CA-9DE1-4ECE-AD60-6B4C06D65909}" type="pres">
      <dgm:prSet presAssocID="{C18E4898-7D27-4A04-892B-D96C2F538918}" presName="nodeFollowingNodes" presStyleLbl="node1" presStyleIdx="2" presStyleCnt="5">
        <dgm:presLayoutVars>
          <dgm:bulletEnabled val="1"/>
        </dgm:presLayoutVars>
      </dgm:prSet>
      <dgm:spPr/>
    </dgm:pt>
    <dgm:pt modelId="{F241DA35-746A-44AA-A30C-D09D8C91F684}" type="pres">
      <dgm:prSet presAssocID="{E2C15821-D2FA-4272-AB9D-F08F38AF5532}" presName="nodeFollowingNodes" presStyleLbl="node1" presStyleIdx="3" presStyleCnt="5">
        <dgm:presLayoutVars>
          <dgm:bulletEnabled val="1"/>
        </dgm:presLayoutVars>
      </dgm:prSet>
      <dgm:spPr/>
    </dgm:pt>
    <dgm:pt modelId="{794D5A0C-8B7F-464C-B5E5-35E8AFA16081}" type="pres">
      <dgm:prSet presAssocID="{4AACF33A-ADD1-4C4C-98BF-D2343017A973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F7429A0A-ED78-4935-9CDA-51D03D7D784D}" type="presOf" srcId="{52806AE1-494D-47CC-9F29-E89C04271B5E}" destId="{81536018-1A95-41CB-93DF-D82F8BEC3CD1}" srcOrd="0" destOrd="0" presId="urn:microsoft.com/office/officeart/2005/8/layout/cycle3"/>
    <dgm:cxn modelId="{B6BD4914-C55B-4E31-A7BA-6925446D3BE8}" srcId="{52806AE1-494D-47CC-9F29-E89C04271B5E}" destId="{3B175EB7-13D9-4E16-92F1-D376DED9B372}" srcOrd="0" destOrd="0" parTransId="{A33882F0-6B1B-441E-91A6-54AC90CF1D7A}" sibTransId="{5FF35EF7-4F98-45B0-8AE3-42DD8EB992AC}"/>
    <dgm:cxn modelId="{343D931F-9096-4390-8E3A-8EC397774926}" srcId="{52806AE1-494D-47CC-9F29-E89C04271B5E}" destId="{17A16652-FF8D-452B-8E3D-CD9590E37AAF}" srcOrd="1" destOrd="0" parTransId="{57CA2F67-8E4B-480A-8532-256B0955742F}" sibTransId="{602D1AE2-B910-488F-B687-2EA098200407}"/>
    <dgm:cxn modelId="{D0488667-B67B-4FE0-A5DD-E6534AD999D5}" type="presOf" srcId="{E2C15821-D2FA-4272-AB9D-F08F38AF5532}" destId="{F241DA35-746A-44AA-A30C-D09D8C91F684}" srcOrd="0" destOrd="0" presId="urn:microsoft.com/office/officeart/2005/8/layout/cycle3"/>
    <dgm:cxn modelId="{5B6A4468-C42B-45DF-B54E-240A1072B406}" srcId="{52806AE1-494D-47CC-9F29-E89C04271B5E}" destId="{4AACF33A-ADD1-4C4C-98BF-D2343017A973}" srcOrd="4" destOrd="0" parTransId="{8EA3C471-C1D6-44D5-A603-5CA9E2A49328}" sibTransId="{94925799-26F2-44BC-AFB1-E8176D3C56B2}"/>
    <dgm:cxn modelId="{340FC552-30CF-4984-97A8-1A731BA47699}" srcId="{52806AE1-494D-47CC-9F29-E89C04271B5E}" destId="{E2C15821-D2FA-4272-AB9D-F08F38AF5532}" srcOrd="3" destOrd="0" parTransId="{45F386C2-A63D-4332-8E75-ADECDCC6591C}" sibTransId="{2E41F997-A691-487C-AE7D-A0913CE7F897}"/>
    <dgm:cxn modelId="{9DC1B984-4B8F-41C2-B0A6-330157A56946}" type="presOf" srcId="{C18E4898-7D27-4A04-892B-D96C2F538918}" destId="{A165D2CA-9DE1-4ECE-AD60-6B4C06D65909}" srcOrd="0" destOrd="0" presId="urn:microsoft.com/office/officeart/2005/8/layout/cycle3"/>
    <dgm:cxn modelId="{8CD5B590-DB88-4348-8CF6-68C618641AFA}" type="presOf" srcId="{17A16652-FF8D-452B-8E3D-CD9590E37AAF}" destId="{5D7ED10C-BCFE-47BA-8175-54A5C86EA522}" srcOrd="0" destOrd="0" presId="urn:microsoft.com/office/officeart/2005/8/layout/cycle3"/>
    <dgm:cxn modelId="{3996F490-2A8A-4E8E-B8CE-5DE154A83E9C}" type="presOf" srcId="{5FF35EF7-4F98-45B0-8AE3-42DD8EB992AC}" destId="{9A5CB664-CCC0-4C90-BCB4-50F1016EF994}" srcOrd="0" destOrd="0" presId="urn:microsoft.com/office/officeart/2005/8/layout/cycle3"/>
    <dgm:cxn modelId="{4365F49E-0F6D-403E-B8F2-1265B2DAF1C3}" srcId="{52806AE1-494D-47CC-9F29-E89C04271B5E}" destId="{C18E4898-7D27-4A04-892B-D96C2F538918}" srcOrd="2" destOrd="0" parTransId="{6F687068-D3BD-40CD-8CB8-3FC7F18CA1AC}" sibTransId="{B6E37C7A-6D88-410D-BEF8-EC2F00B99CBB}"/>
    <dgm:cxn modelId="{0DAB91E1-EC28-40B2-896A-7595CE7661A4}" type="presOf" srcId="{4AACF33A-ADD1-4C4C-98BF-D2343017A973}" destId="{794D5A0C-8B7F-464C-B5E5-35E8AFA16081}" srcOrd="0" destOrd="0" presId="urn:microsoft.com/office/officeart/2005/8/layout/cycle3"/>
    <dgm:cxn modelId="{E52D8EF8-330A-4E38-86B2-91EE3DE41A99}" type="presOf" srcId="{3B175EB7-13D9-4E16-92F1-D376DED9B372}" destId="{0AC79200-A7D5-40AB-86BD-F03AF267CA63}" srcOrd="0" destOrd="0" presId="urn:microsoft.com/office/officeart/2005/8/layout/cycle3"/>
    <dgm:cxn modelId="{B3AA3918-1B1E-4D24-94A4-BC4C476472D6}" type="presParOf" srcId="{81536018-1A95-41CB-93DF-D82F8BEC3CD1}" destId="{73DDCD35-360E-46F2-8207-D38E97EBBED1}" srcOrd="0" destOrd="0" presId="urn:microsoft.com/office/officeart/2005/8/layout/cycle3"/>
    <dgm:cxn modelId="{FC0A03FB-2875-4A73-81BB-C5ED3DD7DFA5}" type="presParOf" srcId="{73DDCD35-360E-46F2-8207-D38E97EBBED1}" destId="{0AC79200-A7D5-40AB-86BD-F03AF267CA63}" srcOrd="0" destOrd="0" presId="urn:microsoft.com/office/officeart/2005/8/layout/cycle3"/>
    <dgm:cxn modelId="{45F6DD0B-C9CD-4C28-89DB-A3F399EF81A0}" type="presParOf" srcId="{73DDCD35-360E-46F2-8207-D38E97EBBED1}" destId="{9A5CB664-CCC0-4C90-BCB4-50F1016EF994}" srcOrd="1" destOrd="0" presId="urn:microsoft.com/office/officeart/2005/8/layout/cycle3"/>
    <dgm:cxn modelId="{15EF5213-D38F-411A-8E9F-D4F26552C898}" type="presParOf" srcId="{73DDCD35-360E-46F2-8207-D38E97EBBED1}" destId="{5D7ED10C-BCFE-47BA-8175-54A5C86EA522}" srcOrd="2" destOrd="0" presId="urn:microsoft.com/office/officeart/2005/8/layout/cycle3"/>
    <dgm:cxn modelId="{CB9BEC3D-8260-4795-8CF2-DE70C539F6FF}" type="presParOf" srcId="{73DDCD35-360E-46F2-8207-D38E97EBBED1}" destId="{A165D2CA-9DE1-4ECE-AD60-6B4C06D65909}" srcOrd="3" destOrd="0" presId="urn:microsoft.com/office/officeart/2005/8/layout/cycle3"/>
    <dgm:cxn modelId="{B194862E-46ED-4308-868B-A5829073B871}" type="presParOf" srcId="{73DDCD35-360E-46F2-8207-D38E97EBBED1}" destId="{F241DA35-746A-44AA-A30C-D09D8C91F684}" srcOrd="4" destOrd="0" presId="urn:microsoft.com/office/officeart/2005/8/layout/cycle3"/>
    <dgm:cxn modelId="{0ACB2855-115E-40F8-BF23-432A34BCFE59}" type="presParOf" srcId="{73DDCD35-360E-46F2-8207-D38E97EBBED1}" destId="{794D5A0C-8B7F-464C-B5E5-35E8AFA16081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5CB664-CCC0-4C90-BCB4-50F1016EF994}">
      <dsp:nvSpPr>
        <dsp:cNvPr id="0" name=""/>
        <dsp:cNvSpPr/>
      </dsp:nvSpPr>
      <dsp:spPr>
        <a:xfrm>
          <a:off x="1020730" y="-22083"/>
          <a:ext cx="4054539" cy="4054539"/>
        </a:xfrm>
        <a:prstGeom prst="circularArrow">
          <a:avLst>
            <a:gd name="adj1" fmla="val 5544"/>
            <a:gd name="adj2" fmla="val 330680"/>
            <a:gd name="adj3" fmla="val 13815233"/>
            <a:gd name="adj4" fmla="val 17362087"/>
            <a:gd name="adj5" fmla="val 5757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C79200-A7D5-40AB-86BD-F03AF267CA63}">
      <dsp:nvSpPr>
        <dsp:cNvPr id="0" name=""/>
        <dsp:cNvSpPr/>
      </dsp:nvSpPr>
      <dsp:spPr>
        <a:xfrm>
          <a:off x="2114847" y="1515"/>
          <a:ext cx="1866304" cy="93315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altLang="it-IT" sz="2200" kern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rPr>
            <a:t>Decentralized</a:t>
          </a:r>
          <a:endParaRPr lang="it-IT" sz="2200" kern="1200" dirty="0"/>
        </a:p>
      </dsp:txBody>
      <dsp:txXfrm>
        <a:off x="2160400" y="47068"/>
        <a:ext cx="1775198" cy="842046"/>
      </dsp:txXfrm>
    </dsp:sp>
    <dsp:sp modelId="{5D7ED10C-BCFE-47BA-8175-54A5C86EA522}">
      <dsp:nvSpPr>
        <dsp:cNvPr id="0" name=""/>
        <dsp:cNvSpPr/>
      </dsp:nvSpPr>
      <dsp:spPr>
        <a:xfrm>
          <a:off x="3759238" y="1196235"/>
          <a:ext cx="1866304" cy="93315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altLang="it-IT" sz="2200" kern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rPr>
            <a:t>Transparent </a:t>
          </a:r>
          <a:endParaRPr lang="it-IT" altLang="it-IT" sz="2200" kern="1200" dirty="0">
            <a:solidFill>
              <a:srgbClr val="00000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804791" y="1241788"/>
        <a:ext cx="1775198" cy="842046"/>
      </dsp:txXfrm>
    </dsp:sp>
    <dsp:sp modelId="{A165D2CA-9DE1-4ECE-AD60-6B4C06D65909}">
      <dsp:nvSpPr>
        <dsp:cNvPr id="0" name=""/>
        <dsp:cNvSpPr/>
      </dsp:nvSpPr>
      <dsp:spPr>
        <a:xfrm>
          <a:off x="3131137" y="3129332"/>
          <a:ext cx="1866304" cy="93315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AU" altLang="it-IT" sz="2200" b="0" i="0" u="none" strike="noStrike" kern="1200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rPr>
            <a:t>Secure</a:t>
          </a:r>
          <a:endParaRPr kumimoji="0" lang="it-IT" altLang="it-IT" sz="2200" b="0" i="0" u="none" strike="noStrike" kern="1200" cap="none" normalizeH="0" baseline="0" dirty="0">
            <a:ln>
              <a:noFill/>
            </a:ln>
            <a:solidFill>
              <a:schemeClr val="tx1"/>
            </a:solidFill>
            <a:effectLst/>
          </a:endParaRPr>
        </a:p>
      </dsp:txBody>
      <dsp:txXfrm>
        <a:off x="3176690" y="3174885"/>
        <a:ext cx="1775198" cy="842046"/>
      </dsp:txXfrm>
    </dsp:sp>
    <dsp:sp modelId="{F241DA35-746A-44AA-A30C-D09D8C91F684}">
      <dsp:nvSpPr>
        <dsp:cNvPr id="0" name=""/>
        <dsp:cNvSpPr/>
      </dsp:nvSpPr>
      <dsp:spPr>
        <a:xfrm>
          <a:off x="1098558" y="3129332"/>
          <a:ext cx="1866304" cy="93315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altLang="it-IT" sz="2200" kern="12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rPr>
            <a:t>Immutable</a:t>
          </a:r>
        </a:p>
      </dsp:txBody>
      <dsp:txXfrm>
        <a:off x="1144111" y="3174885"/>
        <a:ext cx="1775198" cy="842046"/>
      </dsp:txXfrm>
    </dsp:sp>
    <dsp:sp modelId="{794D5A0C-8B7F-464C-B5E5-35E8AFA16081}">
      <dsp:nvSpPr>
        <dsp:cNvPr id="0" name=""/>
        <dsp:cNvSpPr/>
      </dsp:nvSpPr>
      <dsp:spPr>
        <a:xfrm>
          <a:off x="470456" y="1196235"/>
          <a:ext cx="1866304" cy="933152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altLang="it-IT" sz="2200" kern="120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rPr>
            <a:t>Efficient</a:t>
          </a:r>
          <a:endParaRPr kumimoji="0" lang="it-IT" altLang="it-IT" sz="2200" b="0" i="0" u="none" strike="noStrike" kern="1200" cap="none" normalizeH="0" baseline="0" dirty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endParaRPr>
        </a:p>
      </dsp:txBody>
      <dsp:txXfrm>
        <a:off x="516009" y="1241788"/>
        <a:ext cx="1775198" cy="842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3.png>
</file>

<file path=ppt/media/image14.jpeg>
</file>

<file path=ppt/media/image15.jpe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4C756-4775-4A00-B3FC-A2D91151EEA0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2CC98-5DE0-4863-9CD7-CBC4BD8A5B3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720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2962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720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5106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1315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0607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1290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9839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4779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0563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5388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6511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5862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E6973-F1DB-4760-9154-3D647D1CCA51}" type="datetimeFigureOut">
              <a:rPr lang="it-IT" smtClean="0"/>
              <a:t>21/02/2024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CBA56-0725-4582-BE6C-46411FFF579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5278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POLITECNICO DI MILANO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71500" y="1267927"/>
            <a:ext cx="10096500" cy="4877895"/>
          </a:xfrm>
        </p:spPr>
        <p:txBody>
          <a:bodyPr>
            <a:normAutofit/>
          </a:bodyPr>
          <a:lstStyle/>
          <a:p>
            <a:endParaRPr lang="it-IT" dirty="0"/>
          </a:p>
          <a:p>
            <a:endParaRPr lang="it-IT" b="1" dirty="0"/>
          </a:p>
          <a:p>
            <a:endParaRPr lang="it-IT" b="1" dirty="0"/>
          </a:p>
          <a:p>
            <a:r>
              <a:rPr lang="it-IT" b="1" dirty="0"/>
              <a:t>CORSO DI PROBLEMI DI DIRITTO DELL’INFORMATICA-E INCIDENZE GIURIDICHE </a:t>
            </a:r>
          </a:p>
          <a:p>
            <a:endParaRPr lang="it-IT" b="1" dirty="0"/>
          </a:p>
          <a:p>
            <a:r>
              <a:rPr lang="it-IT" b="1" dirty="0"/>
              <a:t>IN AMBITO DI BLOCKCHAIN E DI INTELLIGENZA ARTIFICIALE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>
                <a:solidFill>
                  <a:srgbClr val="FF0000"/>
                </a:solidFill>
              </a:rPr>
              <a:t>ANNO ACCADEMICO 2020-2021</a:t>
            </a:r>
          </a:p>
        </p:txBody>
      </p:sp>
    </p:spTree>
    <p:extLst>
      <p:ext uri="{BB962C8B-B14F-4D97-AF65-F5344CB8AC3E}">
        <p14:creationId xmlns:p14="http://schemas.microsoft.com/office/powerpoint/2010/main" val="1111811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033" y="215900"/>
            <a:ext cx="10653184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0280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618" y="497418"/>
            <a:ext cx="10367433" cy="5683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2284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" t="4639" b="11111"/>
          <a:stretch>
            <a:fillRect/>
          </a:stretch>
        </p:blipFill>
        <p:spPr bwMode="auto">
          <a:xfrm>
            <a:off x="201085" y="317501"/>
            <a:ext cx="11990916" cy="577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5098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867" y="891117"/>
            <a:ext cx="8925984" cy="5331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9549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47474"/>
            <a:ext cx="9144000" cy="898901"/>
          </a:xfrm>
        </p:spPr>
        <p:txBody>
          <a:bodyPr>
            <a:normAutofit fontScale="90000"/>
          </a:bodyPr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47120" y="1046375"/>
            <a:ext cx="11717517" cy="5689055"/>
          </a:xfrm>
        </p:spPr>
        <p:txBody>
          <a:bodyPr>
            <a:normAutofit fontScale="92500" lnSpcReduction="20000"/>
          </a:bodyPr>
          <a:lstStyle/>
          <a:p>
            <a:r>
              <a:rPr lang="it-IT" sz="2000" b="1" dirty="0">
                <a:solidFill>
                  <a:srgbClr val="FF0000"/>
                </a:solidFill>
              </a:rPr>
              <a:t>LA GARANZIA DELLA BLOCKCHAIN : L’IMMUTABILITA’ E LA “DATA CERTA” DEL MARCATORE TEMPORALE E IL CONSENSO</a:t>
            </a:r>
          </a:p>
          <a:p>
            <a:r>
              <a:rPr lang="it-IT" dirty="0"/>
              <a:t>Sappiamo che la </a:t>
            </a:r>
            <a:r>
              <a:rPr lang="it-IT" dirty="0" err="1"/>
              <a:t>Blockchain</a:t>
            </a:r>
            <a:r>
              <a:rPr lang="it-IT" dirty="0"/>
              <a:t> è un protocollo di comunicazione, che identifica una tecnologia basata sulla logica del database distribuito e quindi implica la presenza di più macchine collegate fra loro e creanti i così detti nodi.</a:t>
            </a:r>
          </a:p>
          <a:p>
            <a:r>
              <a:rPr lang="it-IT" dirty="0"/>
              <a:t>In presenza di una serie di blocchi su cui insistono le transazioni validate e correlate da un Marcatore Temporale (</a:t>
            </a:r>
            <a:r>
              <a:rPr lang="it-IT" b="1" dirty="0" err="1"/>
              <a:t>Timestamp</a:t>
            </a:r>
            <a:r>
              <a:rPr lang="it-IT" dirty="0"/>
              <a:t>). Ciascun blocco è identificato in modo univoco e viene collegato al blocco precedente tramite la identificazione di quest’ultimo.</a:t>
            </a:r>
          </a:p>
          <a:p>
            <a:r>
              <a:rPr lang="it-IT" dirty="0"/>
              <a:t>Così la transazione risulta la composta da tutti i dati inclusi nella negoziazione, oggetti e valori di scambio degli stessi, e che saranno oggetto di verifica da parte di tutti i nodi e se accettate, risulteranno definitivamente archiviate.</a:t>
            </a:r>
          </a:p>
          <a:p>
            <a:r>
              <a:rPr lang="it-IT" dirty="0"/>
              <a:t>Ogni modifica non potrà avvenire singolarmente, ma ciascuna proposta o accordo precedentemente raggiunto fra le parti, necessiterà di un ulteriore approvazione comune di tutti gli altri collegati e così, sostituendosi alla precedente acquisterà caratteristica di immutabilità e identificazione temporale.</a:t>
            </a:r>
          </a:p>
          <a:p>
            <a:r>
              <a:rPr lang="it-IT" b="1" dirty="0"/>
              <a:t>Siamo difronte al medesimo principio regolatore dei contratti usuali, non da </a:t>
            </a:r>
            <a:r>
              <a:rPr lang="it-IT" b="1" dirty="0" err="1"/>
              <a:t>Blockchain</a:t>
            </a:r>
            <a:r>
              <a:rPr lang="it-IT" b="1" dirty="0"/>
              <a:t> per intenderci, che godono di immutabilità e priorità temporale e che, per ogni modifica di tali requisiti implicano il coordinamento e la coincidenza delle volontà di tutte le parti, offrendo il principio di correttezza e certezza negoziale, offrendosi in tal senso, la riprova dell’identità sostanziale fra “ contratti” e “ </a:t>
            </a:r>
            <a:r>
              <a:rPr lang="it-IT" b="1" dirty="0" err="1"/>
              <a:t>smart</a:t>
            </a:r>
            <a:r>
              <a:rPr lang="it-IT" b="1" dirty="0"/>
              <a:t> </a:t>
            </a:r>
            <a:r>
              <a:rPr lang="it-IT" b="1" dirty="0" err="1"/>
              <a:t>contracts</a:t>
            </a:r>
            <a:r>
              <a:rPr lang="it-IT" b="1" dirty="0"/>
              <a:t>”. </a:t>
            </a:r>
          </a:p>
          <a:p>
            <a:endParaRPr lang="it-IT" sz="2800" b="1" dirty="0"/>
          </a:p>
        </p:txBody>
      </p:sp>
    </p:spTree>
    <p:extLst>
      <p:ext uri="{BB962C8B-B14F-4D97-AF65-F5344CB8AC3E}">
        <p14:creationId xmlns:p14="http://schemas.microsoft.com/office/powerpoint/2010/main" val="3639289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1816328" y="927653"/>
            <a:ext cx="8069794" cy="54184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it-IT" sz="2700" b="1" dirty="0"/>
              <a:t>5 CONCETTI FONDAMENTALI:</a:t>
            </a:r>
          </a:p>
          <a:p>
            <a:pPr marL="0" indent="0" algn="just">
              <a:buNone/>
            </a:pPr>
            <a:endParaRPr lang="it-IT" sz="2700" b="1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2609088" y="192144"/>
            <a:ext cx="58624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rgbClr val="00B050"/>
                </a:solidFill>
              </a:rPr>
              <a:t>          BLOCKCHAIN</a:t>
            </a:r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595" y="6304117"/>
            <a:ext cx="2652673" cy="31579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CFC37D3-8DAF-4D48-8221-65A4A2CD0FF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329" y="1864361"/>
            <a:ext cx="7845831" cy="40659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37857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1267927"/>
            <a:ext cx="9144000" cy="4877895"/>
          </a:xfrm>
        </p:spPr>
        <p:txBody>
          <a:bodyPr>
            <a:normAutofit lnSpcReduction="10000"/>
          </a:bodyPr>
          <a:lstStyle/>
          <a:p>
            <a:r>
              <a:rPr lang="it-IT" sz="2800" b="1" dirty="0"/>
              <a:t>Definizione Generale </a:t>
            </a:r>
          </a:p>
          <a:p>
            <a:pPr algn="just"/>
            <a:r>
              <a:rPr lang="it-IT" sz="2800" dirty="0"/>
              <a:t>Gli </a:t>
            </a:r>
            <a:r>
              <a:rPr lang="it-IT" sz="2800" b="1" dirty="0">
                <a:solidFill>
                  <a:srgbClr val="FF0000"/>
                </a:solidFill>
              </a:rPr>
              <a:t>Smart </a:t>
            </a:r>
            <a:r>
              <a:rPr lang="it-IT" sz="2800" b="1" dirty="0" err="1">
                <a:solidFill>
                  <a:srgbClr val="FF0000"/>
                </a:solidFill>
              </a:rPr>
              <a:t>Contract</a:t>
            </a:r>
            <a:r>
              <a:rPr lang="it-IT" sz="2800" b="1" dirty="0">
                <a:solidFill>
                  <a:srgbClr val="FF0000"/>
                </a:solidFill>
              </a:rPr>
              <a:t> </a:t>
            </a:r>
            <a:r>
              <a:rPr lang="it-IT" sz="2800" dirty="0"/>
              <a:t>sono protocolli informatici che facilitano, verificano, o fanno rispettare, la negoziazione o l'esecuzione di un contratto, permettendo talvolta la parziale o la totale esclusione di una clausola contrattuale. Gli </a:t>
            </a:r>
            <a:r>
              <a:rPr lang="it-IT" sz="2800" dirty="0">
                <a:solidFill>
                  <a:srgbClr val="FF0000"/>
                </a:solidFill>
              </a:rPr>
              <a:t>Smart </a:t>
            </a:r>
            <a:r>
              <a:rPr lang="it-IT" sz="2800" dirty="0" err="1">
                <a:solidFill>
                  <a:srgbClr val="FF0000"/>
                </a:solidFill>
              </a:rPr>
              <a:t>Contract</a:t>
            </a:r>
            <a:r>
              <a:rPr lang="it-IT" sz="2800" dirty="0"/>
              <a:t>, di solito, hanno anche un'interfaccia utente e spesso simulano la logica delle clausole contrattuali. I sostenitori degli </a:t>
            </a:r>
            <a:r>
              <a:rPr lang="it-IT" sz="2800" dirty="0">
                <a:solidFill>
                  <a:srgbClr val="FF0000"/>
                </a:solidFill>
              </a:rPr>
              <a:t>Smart</a:t>
            </a:r>
            <a:r>
              <a:rPr lang="it-IT" sz="2800" dirty="0"/>
              <a:t> </a:t>
            </a:r>
            <a:r>
              <a:rPr lang="it-IT" sz="2800" dirty="0" err="1">
                <a:solidFill>
                  <a:srgbClr val="FF0000"/>
                </a:solidFill>
              </a:rPr>
              <a:t>Contract</a:t>
            </a:r>
            <a:r>
              <a:rPr lang="it-IT" sz="2800" dirty="0"/>
              <a:t> affermano che molti tipi di clausole contrattuali possono quindi essere rese parzialmente o integralmente automatizzate, auto-ottemperanti, o entrambe le cose. Gli </a:t>
            </a:r>
            <a:r>
              <a:rPr lang="it-IT" sz="2800" dirty="0">
                <a:solidFill>
                  <a:srgbClr val="FF0000"/>
                </a:solidFill>
              </a:rPr>
              <a:t>Smart </a:t>
            </a:r>
            <a:r>
              <a:rPr lang="it-IT" sz="2800" dirty="0" err="1">
                <a:solidFill>
                  <a:srgbClr val="FF0000"/>
                </a:solidFill>
              </a:rPr>
              <a:t>Contract</a:t>
            </a:r>
            <a:r>
              <a:rPr lang="it-IT" sz="2800" dirty="0">
                <a:solidFill>
                  <a:srgbClr val="FF0000"/>
                </a:solidFill>
              </a:rPr>
              <a:t> </a:t>
            </a:r>
            <a:r>
              <a:rPr lang="it-IT" sz="2800" dirty="0"/>
              <a:t>aspirano quindi ad assicurare una sicurezza superiore alla contrattualistica esistente e di ridurre i costi di transazione associati alla contrattazione.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14740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647092" y="1514111"/>
            <a:ext cx="9144000" cy="4877895"/>
          </a:xfrm>
        </p:spPr>
        <p:txBody>
          <a:bodyPr>
            <a:normAutofit fontScale="25000" lnSpcReduction="20000"/>
          </a:bodyPr>
          <a:lstStyle/>
          <a:p>
            <a:r>
              <a:rPr lang="it-IT" sz="6400" b="1" dirty="0"/>
              <a:t>Definizione Generale</a:t>
            </a:r>
          </a:p>
          <a:p>
            <a:pPr algn="just"/>
            <a:r>
              <a:rPr lang="it-IT" sz="8000" dirty="0"/>
              <a:t>In letteratura si trovano due distinti tipi di definizioni di </a:t>
            </a:r>
            <a:r>
              <a:rPr lang="it-IT" sz="8000" dirty="0" err="1">
                <a:solidFill>
                  <a:srgbClr val="FF0000"/>
                </a:solidFill>
              </a:rPr>
              <a:t>smart</a:t>
            </a:r>
            <a:r>
              <a:rPr lang="it-IT" sz="8000" dirty="0">
                <a:solidFill>
                  <a:srgbClr val="FF0000"/>
                </a:solidFill>
              </a:rPr>
              <a:t> </a:t>
            </a:r>
            <a:r>
              <a:rPr lang="it-IT" sz="8000" dirty="0" err="1">
                <a:solidFill>
                  <a:srgbClr val="FF0000"/>
                </a:solidFill>
              </a:rPr>
              <a:t>contract</a:t>
            </a:r>
            <a:r>
              <a:rPr lang="it-IT" sz="8000" dirty="0"/>
              <a:t>: </a:t>
            </a:r>
          </a:p>
          <a:p>
            <a:pPr lvl="0" algn="just" fontAlgn="base"/>
            <a:r>
              <a:rPr lang="it-IT" sz="8000" b="1" dirty="0"/>
              <a:t>Smart Legal </a:t>
            </a:r>
            <a:r>
              <a:rPr lang="it-IT" sz="8000" b="1" dirty="0" err="1"/>
              <a:t>contract</a:t>
            </a:r>
            <a:r>
              <a:rPr lang="it-IT" sz="8000" dirty="0"/>
              <a:t>: questa definizione  ha un forte attinenza con il mondo legale. È qui che il termine 'Smart </a:t>
            </a:r>
            <a:r>
              <a:rPr lang="it-IT" sz="8000" dirty="0" err="1"/>
              <a:t>contract</a:t>
            </a:r>
            <a:r>
              <a:rPr lang="it-IT" sz="8000" dirty="0"/>
              <a:t>' è usato per riferirsi a contratti legali, o elementi di contratti legali, rappresentati ed eseguiti dal software. </a:t>
            </a:r>
          </a:p>
          <a:p>
            <a:pPr lvl="0" algn="just" fontAlgn="base"/>
            <a:r>
              <a:rPr lang="it-IT" sz="8000" b="1" dirty="0"/>
              <a:t>Smart </a:t>
            </a:r>
            <a:r>
              <a:rPr lang="it-IT" sz="8000" b="1" dirty="0" err="1"/>
              <a:t>Contract</a:t>
            </a:r>
            <a:r>
              <a:rPr lang="it-IT" sz="8000" b="1" dirty="0"/>
              <a:t> Code</a:t>
            </a:r>
            <a:r>
              <a:rPr lang="it-IT" sz="8000" dirty="0"/>
              <a:t>:  questa definizione si riferisce al mondo prevalentemente informatico definendosi così i contratti che appaiono  meno leggibili ad avvocati e sono simili ad una parte di codice SW, progettato per eseguire determinati compiti se siano soddisfatte le condizioni predefinite. </a:t>
            </a:r>
          </a:p>
          <a:p>
            <a:pPr algn="just"/>
            <a:r>
              <a:rPr lang="it-IT" sz="8000" dirty="0"/>
              <a:t>Le distinzioni  sopra richiamate possono causare difficoltà interpretative  quando viene discusso il tema </a:t>
            </a:r>
            <a:r>
              <a:rPr lang="it-IT" sz="8000" dirty="0" err="1"/>
              <a:t>smart</a:t>
            </a:r>
            <a:r>
              <a:rPr lang="it-IT" sz="8000" dirty="0"/>
              <a:t> </a:t>
            </a:r>
            <a:r>
              <a:rPr lang="it-IT" sz="8000" dirty="0" err="1"/>
              <a:t>contract</a:t>
            </a:r>
            <a:r>
              <a:rPr lang="it-IT" sz="8000" dirty="0"/>
              <a:t>, e vi è il rischio che avvocati e informatici interagiscano parlando con linguaggi fra loro  non compatibili.</a:t>
            </a:r>
          </a:p>
          <a:p>
            <a:pPr algn="just"/>
            <a:r>
              <a:rPr lang="it-IT" sz="8000" dirty="0"/>
              <a:t>Tuttavia, piuttosto che intendere  Smart Legal </a:t>
            </a:r>
            <a:r>
              <a:rPr lang="it-IT" sz="8000" dirty="0" err="1"/>
              <a:t>contract</a:t>
            </a:r>
            <a:r>
              <a:rPr lang="it-IT" sz="8000" dirty="0"/>
              <a:t> e Smart </a:t>
            </a:r>
            <a:r>
              <a:rPr lang="it-IT" sz="8000" dirty="0" err="1"/>
              <a:t>Contract</a:t>
            </a:r>
            <a:r>
              <a:rPr lang="it-IT" sz="8000" dirty="0"/>
              <a:t> Code come due domini separati, occorre evidenziare che esiste una relazione tra loro. Affinché uno Smart Legal </a:t>
            </a:r>
            <a:r>
              <a:rPr lang="it-IT" sz="8000" dirty="0" err="1"/>
              <a:t>contract</a:t>
            </a:r>
            <a:r>
              <a:rPr lang="it-IT" sz="8000" dirty="0"/>
              <a:t> possa essere implementato, sarà necessario incorporare una o più parti di codice progettate per eseguire determinate attività nel caso in cui vengono soddisfatte le condizioni predefinite, ovvero pezzi di Smart </a:t>
            </a:r>
            <a:r>
              <a:rPr lang="it-IT" sz="8000" dirty="0" err="1"/>
              <a:t>Contract</a:t>
            </a:r>
            <a:r>
              <a:rPr lang="it-IT" sz="8000" dirty="0"/>
              <a:t> Code. Di conseguenza, è possibile affermare che ogni Smart Legal </a:t>
            </a:r>
            <a:r>
              <a:rPr lang="it-IT" sz="8000" dirty="0" err="1"/>
              <a:t>Contract</a:t>
            </a:r>
            <a:r>
              <a:rPr lang="it-IT" sz="8000" dirty="0"/>
              <a:t> contenga uno o più Smart </a:t>
            </a:r>
            <a:r>
              <a:rPr lang="it-IT" sz="8000" dirty="0" err="1"/>
              <a:t>Contract</a:t>
            </a:r>
            <a:r>
              <a:rPr lang="it-IT" sz="8000" dirty="0"/>
              <a:t> Code, ma non tutti gli Smart </a:t>
            </a:r>
            <a:r>
              <a:rPr lang="it-IT" sz="8000" dirty="0" err="1"/>
              <a:t>Contract</a:t>
            </a:r>
            <a:r>
              <a:rPr lang="it-IT" sz="8000" dirty="0"/>
              <a:t> Code comprendono uno Smart Legal </a:t>
            </a:r>
            <a:r>
              <a:rPr lang="it-IT" sz="8000" dirty="0" err="1"/>
              <a:t>Contract</a:t>
            </a:r>
            <a:r>
              <a:rPr lang="it-IT" sz="8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43371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571498"/>
          </a:xfrm>
        </p:spPr>
        <p:txBody>
          <a:bodyPr>
            <a:normAutofit fontScale="90000"/>
          </a:bodyPr>
          <a:lstStyle/>
          <a:p>
            <a:r>
              <a:rPr lang="it-IT" sz="4000" dirty="0">
                <a:solidFill>
                  <a:srgbClr val="00B050"/>
                </a:solidFill>
              </a:rPr>
              <a:t>SMART CONTRACT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-12415609" y="1267926"/>
            <a:ext cx="24208542" cy="9979709"/>
          </a:xfrm>
        </p:spPr>
        <p:txBody>
          <a:bodyPr>
            <a:normAutofit/>
          </a:bodyPr>
          <a:lstStyle/>
          <a:p>
            <a:endParaRPr lang="it-IT" sz="2800" b="1" dirty="0"/>
          </a:p>
          <a:p>
            <a:endParaRPr lang="it-IT" sz="2800" b="1" dirty="0"/>
          </a:p>
          <a:p>
            <a:endParaRPr lang="it-IT" sz="2800" b="1" dirty="0"/>
          </a:p>
          <a:p>
            <a:endParaRPr lang="it-IT" sz="2800" b="1" dirty="0"/>
          </a:p>
        </p:txBody>
      </p:sp>
      <p:pic>
        <p:nvPicPr>
          <p:cNvPr id="9218" name="Picture 2" descr="What are Smart Contracts? - Innovation &amp; Technology Blog">
            <a:extLst>
              <a:ext uri="{FF2B5EF4-FFF2-40B4-BE49-F238E27FC236}">
                <a16:creationId xmlns:a16="http://schemas.microsoft.com/office/drawing/2014/main" id="{8197982D-5BD9-4FE7-9479-FA8290271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54" y="1429481"/>
            <a:ext cx="5545997" cy="3371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Cosa sono gli smart contract e perché adottarli">
            <a:extLst>
              <a:ext uri="{FF2B5EF4-FFF2-40B4-BE49-F238E27FC236}">
                <a16:creationId xmlns:a16="http://schemas.microsoft.com/office/drawing/2014/main" id="{2FBCD4A9-A0A7-4450-9F87-678FE3994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491" y="3059723"/>
            <a:ext cx="6079882" cy="3490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1277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1267927"/>
            <a:ext cx="9144000" cy="4877895"/>
          </a:xfrm>
        </p:spPr>
        <p:txBody>
          <a:bodyPr>
            <a:normAutofit fontScale="92500" lnSpcReduction="10000"/>
          </a:bodyPr>
          <a:lstStyle/>
          <a:p>
            <a:r>
              <a:rPr lang="it-IT" sz="2800" b="1" dirty="0" err="1"/>
              <a:t>DefinizioneParticolare</a:t>
            </a:r>
            <a:endParaRPr lang="it-IT" sz="2800" b="1" dirty="0"/>
          </a:p>
          <a:p>
            <a:pPr algn="just"/>
            <a:r>
              <a:rPr lang="it-IT" sz="2800" dirty="0"/>
              <a:t>Riconoscendo che non esiste un'unica definizione universalmente accettata ed applicabile, è comunque utile ricercare una descrizione di base che cerchi di presentare una visione unificata di ciò che il termine «contratto intelligente» racchiude. </a:t>
            </a:r>
          </a:p>
          <a:p>
            <a:pPr algn="just"/>
            <a:r>
              <a:rPr lang="it-IT" sz="2800" dirty="0"/>
              <a:t>Una di queste definizioni è quella di </a:t>
            </a:r>
            <a:r>
              <a:rPr lang="it-IT" sz="2800" dirty="0" err="1"/>
              <a:t>Clack</a:t>
            </a:r>
            <a:r>
              <a:rPr lang="it-IT" sz="2800" dirty="0"/>
              <a:t>, </a:t>
            </a:r>
            <a:r>
              <a:rPr lang="it-IT" sz="2800" dirty="0" err="1"/>
              <a:t>Bakshi</a:t>
            </a:r>
            <a:r>
              <a:rPr lang="it-IT" sz="2800" dirty="0"/>
              <a:t> e </a:t>
            </a:r>
            <a:r>
              <a:rPr lang="it-IT" sz="2800" dirty="0" err="1"/>
              <a:t>Braine</a:t>
            </a:r>
            <a:r>
              <a:rPr lang="it-IT" sz="2800" dirty="0"/>
              <a:t>: "</a:t>
            </a:r>
            <a:r>
              <a:rPr lang="it-IT" sz="2800" i="1" dirty="0">
                <a:solidFill>
                  <a:srgbClr val="FF0000"/>
                </a:solidFill>
              </a:rPr>
              <a:t>Uno </a:t>
            </a:r>
            <a:r>
              <a:rPr lang="it-IT" sz="2800" i="1" dirty="0" err="1">
                <a:solidFill>
                  <a:srgbClr val="FF0000"/>
                </a:solidFill>
              </a:rPr>
              <a:t>smart</a:t>
            </a:r>
            <a:r>
              <a:rPr lang="it-IT" sz="2800" i="1" dirty="0">
                <a:solidFill>
                  <a:srgbClr val="FF0000"/>
                </a:solidFill>
              </a:rPr>
              <a:t> </a:t>
            </a:r>
            <a:r>
              <a:rPr lang="it-IT" sz="2800" i="1" dirty="0" err="1">
                <a:solidFill>
                  <a:srgbClr val="FF0000"/>
                </a:solidFill>
              </a:rPr>
              <a:t>contract</a:t>
            </a:r>
            <a:r>
              <a:rPr lang="it-IT" sz="2800" i="1" dirty="0">
                <a:solidFill>
                  <a:srgbClr val="FF0000"/>
                </a:solidFill>
              </a:rPr>
              <a:t> è un accordo automatizzabile e applicabile. Automatizzato da computer, sebbene alcune parti possano richiedere input e controllo umani. Applicabile mediante l'applicazione legale di diritti e doveri o tramite l'esecuzione di codice informatico a prova di manomissione</a:t>
            </a:r>
            <a:r>
              <a:rPr lang="it-IT" sz="2800" dirty="0">
                <a:solidFill>
                  <a:srgbClr val="FF0000"/>
                </a:solidFill>
              </a:rPr>
              <a:t>.</a:t>
            </a:r>
            <a:r>
              <a:rPr lang="it-IT" sz="2800" dirty="0"/>
              <a:t>" La descrizione di cui sopra ha il vantaggio di essere sufficientemente ampia da coprire entrambi le accezioni sopra riportate.</a:t>
            </a:r>
          </a:p>
          <a:p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582158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II CORSO 2022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38784" y="1807337"/>
            <a:ext cx="10515600" cy="4351338"/>
          </a:xfrm>
        </p:spPr>
        <p:txBody>
          <a:bodyPr/>
          <a:lstStyle/>
          <a:p>
            <a:r>
              <a:rPr lang="it-IT" dirty="0">
                <a:solidFill>
                  <a:srgbClr val="FF0000"/>
                </a:solidFill>
              </a:rPr>
              <a:t>BLOCKCHAIN  NFT METAVERSO</a:t>
            </a:r>
          </a:p>
        </p:txBody>
      </p:sp>
    </p:spTree>
    <p:extLst>
      <p:ext uri="{BB962C8B-B14F-4D97-AF65-F5344CB8AC3E}">
        <p14:creationId xmlns:p14="http://schemas.microsoft.com/office/powerpoint/2010/main" val="1024845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40681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68215" y="1171215"/>
            <a:ext cx="11271739" cy="5590073"/>
          </a:xfrm>
        </p:spPr>
        <p:txBody>
          <a:bodyPr>
            <a:noAutofit/>
          </a:bodyPr>
          <a:lstStyle/>
          <a:p>
            <a:r>
              <a:rPr lang="it-IT" b="1" dirty="0"/>
              <a:t>Definizione Particolare</a:t>
            </a:r>
          </a:p>
          <a:p>
            <a:pPr algn="just"/>
            <a:r>
              <a:rPr lang="it-IT" sz="2000" b="1" dirty="0"/>
              <a:t>Vediamo da dove nascono</a:t>
            </a:r>
          </a:p>
          <a:p>
            <a:pPr algn="just"/>
            <a:r>
              <a:rPr lang="it-IT" sz="2000" dirty="0"/>
              <a:t>Gli Smart </a:t>
            </a:r>
            <a:r>
              <a:rPr lang="it-IT" sz="2000" dirty="0" err="1"/>
              <a:t>Contract</a:t>
            </a:r>
            <a:r>
              <a:rPr lang="it-IT" sz="2000" dirty="0"/>
              <a:t> sono stati sperimentati fin dagli anni ’90 quando le tecnologie hanno permesso di attuare l’idea di Contratto Intelligente che risale, come idea, alla metà degli Anni ’70. </a:t>
            </a:r>
          </a:p>
          <a:p>
            <a:pPr algn="just"/>
            <a:r>
              <a:rPr lang="it-IT" sz="2000" dirty="0"/>
              <a:t>Le necessità erano basilari, semplici, concrete: si doveva, ad esempio, gestire la attivazione o disattivazione di una licenza software in funzione di alcune condizioni, quali il numero di utenti acquistati e le date di rinnovo, tutto questo tramite un codice digitale che permettesse il funzionamento del software nel caso in cui cliente avesse pagato la licenza e ne cessi il funzionamento alla data di scadenza del contratto.</a:t>
            </a:r>
          </a:p>
          <a:p>
            <a:pPr algn="just"/>
            <a:r>
              <a:rPr lang="it-IT" sz="2000" b="1" dirty="0"/>
              <a:t>Cosa sono e a cosa servono </a:t>
            </a:r>
          </a:p>
          <a:p>
            <a:pPr algn="just"/>
            <a:r>
              <a:rPr lang="it-IT" sz="2000" dirty="0"/>
              <a:t>Uno Smart </a:t>
            </a:r>
            <a:r>
              <a:rPr lang="it-IT" sz="2000" dirty="0" err="1"/>
              <a:t>Contract</a:t>
            </a:r>
            <a:r>
              <a:rPr lang="it-IT" sz="2000" dirty="0"/>
              <a:t> è la </a:t>
            </a:r>
            <a:r>
              <a:rPr lang="it-IT" sz="2000" dirty="0">
                <a:solidFill>
                  <a:srgbClr val="FF0000"/>
                </a:solidFill>
              </a:rPr>
              <a:t>riscrittura in </a:t>
            </a:r>
            <a:r>
              <a:rPr lang="it-IT" sz="2000" i="1" dirty="0">
                <a:solidFill>
                  <a:srgbClr val="FF0000"/>
                </a:solidFill>
              </a:rPr>
              <a:t>Software </a:t>
            </a:r>
            <a:r>
              <a:rPr lang="it-IT" sz="2000" dirty="0"/>
              <a:t>di un contratto basato su un programma che </a:t>
            </a:r>
            <a:r>
              <a:rPr lang="it-IT" sz="2000" i="1" dirty="0"/>
              <a:t>sappia riconoscere</a:t>
            </a:r>
            <a:r>
              <a:rPr lang="it-IT" sz="2000" dirty="0"/>
              <a:t> le clausole che sono state concordate sul contratto, le condizioni operative secondo le quali devono verificarsi le condizioni concordate il tutto per poter esser eseguito automaticamente (o </a:t>
            </a:r>
            <a:r>
              <a:rPr lang="it-IT" sz="2000" dirty="0" err="1"/>
              <a:t>autoeseguito</a:t>
            </a:r>
            <a:r>
              <a:rPr lang="it-IT" sz="2000" dirty="0"/>
              <a:t>) nel momento in cui i si verifichino le clausole contrattuali mettendo in atto le condizioni operative definite nel contratto stesso.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2656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42900" y="1267927"/>
            <a:ext cx="11849100" cy="5326304"/>
          </a:xfrm>
        </p:spPr>
        <p:txBody>
          <a:bodyPr>
            <a:normAutofit fontScale="92500" lnSpcReduction="10000"/>
          </a:bodyPr>
          <a:lstStyle/>
          <a:p>
            <a:r>
              <a:rPr lang="it-IT" sz="2800" b="1" dirty="0"/>
              <a:t>Definizione Particolare</a:t>
            </a:r>
          </a:p>
          <a:p>
            <a:pPr algn="just"/>
            <a:r>
              <a:rPr lang="it-IT" dirty="0"/>
              <a:t>Essendo il contratto scritto come codice di un programma, il risultato dell’esecuzione del contratto (che a sua volta è l’esecuzione di un codice SW) è assolutamente deterministico: a fronte di un set di dati in ingresso, senza possibilità di diversa interpretazione, il risultato è prevedibile e sempre uguale, ed in parole “semplicemente informatiche” </a:t>
            </a:r>
            <a:r>
              <a:rPr lang="it-IT" i="1" dirty="0"/>
              <a:t>se gli input sono gli stessi i risultati saranno identici.</a:t>
            </a:r>
            <a:r>
              <a:rPr lang="it-IT" dirty="0"/>
              <a:t> Questo garantisce la certezza del giudizio oggettivo, ma sposta l’accento e grande responsabilità sul lavoro di programmazione.</a:t>
            </a:r>
          </a:p>
          <a:p>
            <a:pPr algn="just"/>
            <a:r>
              <a:rPr lang="it-IT" dirty="0"/>
              <a:t>Lo Smart </a:t>
            </a:r>
            <a:r>
              <a:rPr lang="it-IT" dirty="0" err="1"/>
              <a:t>Contract</a:t>
            </a:r>
            <a:r>
              <a:rPr lang="it-IT" dirty="0"/>
              <a:t> inoltre </a:t>
            </a:r>
            <a:r>
              <a:rPr lang="it-IT" b="1" dirty="0"/>
              <a:t>deve garantire: </a:t>
            </a:r>
            <a:r>
              <a:rPr lang="it-IT" dirty="0"/>
              <a:t> </a:t>
            </a:r>
          </a:p>
          <a:p>
            <a:pPr lvl="0" algn="just" fontAlgn="base"/>
            <a:r>
              <a:rPr lang="it-IT" i="1" dirty="0">
                <a:solidFill>
                  <a:srgbClr val="FF0000"/>
                </a:solidFill>
              </a:rPr>
              <a:t>Che il codice con cui è stato scritto non possa essere modificato</a:t>
            </a:r>
            <a:r>
              <a:rPr lang="it-IT" dirty="0">
                <a:solidFill>
                  <a:srgbClr val="FF0000"/>
                </a:solidFill>
              </a:rPr>
              <a:t>, </a:t>
            </a:r>
          </a:p>
          <a:p>
            <a:pPr lvl="0" algn="just" fontAlgn="base"/>
            <a:r>
              <a:rPr lang="it-IT" i="1" dirty="0">
                <a:solidFill>
                  <a:srgbClr val="FF0000"/>
                </a:solidFill>
              </a:rPr>
              <a:t>che le fonti di dati che determinano le condizioni di applicazione siano certificati e affidabili, </a:t>
            </a:r>
            <a:endParaRPr lang="it-IT" dirty="0">
              <a:solidFill>
                <a:srgbClr val="FF0000"/>
              </a:solidFill>
            </a:endParaRPr>
          </a:p>
          <a:p>
            <a:pPr lvl="0" algn="just" fontAlgn="base"/>
            <a:r>
              <a:rPr lang="it-IT" i="1" dirty="0">
                <a:solidFill>
                  <a:srgbClr val="FF0000"/>
                </a:solidFill>
              </a:rPr>
              <a:t>che le modalità di lettura e controllo di queste fonti sia a sua volta certificato. </a:t>
            </a:r>
            <a:endParaRPr lang="it-IT" dirty="0">
              <a:solidFill>
                <a:srgbClr val="FF0000"/>
              </a:solidFill>
            </a:endParaRPr>
          </a:p>
          <a:p>
            <a:pPr algn="just"/>
            <a:r>
              <a:rPr lang="it-IT" dirty="0"/>
              <a:t>Lo Smart </a:t>
            </a:r>
            <a:r>
              <a:rPr lang="it-IT" dirty="0" err="1"/>
              <a:t>Contract</a:t>
            </a:r>
            <a:r>
              <a:rPr lang="it-IT" dirty="0"/>
              <a:t> deve essere </a:t>
            </a:r>
            <a:r>
              <a:rPr lang="it-IT" dirty="0">
                <a:solidFill>
                  <a:srgbClr val="FF0000"/>
                </a:solidFill>
              </a:rPr>
              <a:t>preciso sia nella sua stesura sia nella gestione delle regole </a:t>
            </a:r>
            <a:r>
              <a:rPr lang="it-IT" dirty="0"/>
              <a:t>che ne determinano l’applicazione e delle regole che devono governarne le eventuali anomalie.</a:t>
            </a:r>
          </a:p>
          <a:p>
            <a:pPr algn="just"/>
            <a:r>
              <a:rPr lang="it-IT" dirty="0"/>
              <a:t>Gli Smart </a:t>
            </a:r>
            <a:r>
              <a:rPr lang="it-IT" dirty="0" err="1"/>
              <a:t>Contract</a:t>
            </a:r>
            <a:r>
              <a:rPr lang="it-IT" dirty="0"/>
              <a:t> hanno bisogno della </a:t>
            </a:r>
            <a:r>
              <a:rPr lang="it-IT" dirty="0" err="1">
                <a:solidFill>
                  <a:srgbClr val="FF0000"/>
                </a:solidFill>
              </a:rPr>
              <a:t>blockchain</a:t>
            </a:r>
            <a:r>
              <a:rPr lang="it-IT" dirty="0">
                <a:solidFill>
                  <a:srgbClr val="FF0000"/>
                </a:solidFill>
              </a:rPr>
              <a:t> per garantire quel “trust” nei rapporti </a:t>
            </a:r>
            <a:r>
              <a:rPr lang="it-IT" dirty="0"/>
              <a:t>tra le varie parti che non arriva più da una “terza parte” centralizzata, ma dalla comunità stessa dei partecipanti alla Rete. </a:t>
            </a:r>
          </a:p>
        </p:txBody>
      </p:sp>
    </p:spTree>
    <p:extLst>
      <p:ext uri="{BB962C8B-B14F-4D97-AF65-F5344CB8AC3E}">
        <p14:creationId xmlns:p14="http://schemas.microsoft.com/office/powerpoint/2010/main" val="115524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01278" y="1267927"/>
            <a:ext cx="11019933" cy="4877895"/>
          </a:xfrm>
        </p:spPr>
        <p:txBody>
          <a:bodyPr>
            <a:normAutofit lnSpcReduction="10000"/>
          </a:bodyPr>
          <a:lstStyle/>
          <a:p>
            <a:r>
              <a:rPr lang="it-IT" sz="2800" b="1" dirty="0"/>
              <a:t>Definizione Particolare</a:t>
            </a:r>
          </a:p>
          <a:p>
            <a:pPr algn="just"/>
            <a:r>
              <a:rPr lang="it-IT" dirty="0"/>
              <a:t>Prima di analizzare </a:t>
            </a:r>
            <a:r>
              <a:rPr lang="it-IT" b="1" dirty="0"/>
              <a:t>l’aspetto squisitamente giuridico </a:t>
            </a:r>
            <a:r>
              <a:rPr lang="it-IT" dirty="0"/>
              <a:t>degli </a:t>
            </a:r>
            <a:r>
              <a:rPr lang="it-IT" dirty="0" err="1"/>
              <a:t>smart</a:t>
            </a:r>
            <a:r>
              <a:rPr lang="it-IT" dirty="0"/>
              <a:t> </a:t>
            </a:r>
            <a:r>
              <a:rPr lang="it-IT" dirty="0" err="1"/>
              <a:t>contracts</a:t>
            </a:r>
            <a:r>
              <a:rPr lang="it-IT" dirty="0"/>
              <a:t> proviamo a riprendere, pur con minor chiarezza, gli aspetti salienti, dal nostro punto di vista, delle regole proprie dei contratti nella </a:t>
            </a:r>
            <a:r>
              <a:rPr lang="it-IT" dirty="0" err="1"/>
              <a:t>blockchain</a:t>
            </a:r>
            <a:r>
              <a:rPr lang="it-IT" dirty="0"/>
              <a:t>.</a:t>
            </a:r>
          </a:p>
          <a:p>
            <a:pPr algn="just"/>
            <a:r>
              <a:rPr lang="it-IT" dirty="0"/>
              <a:t>Richiamiamo quindi schematicamente le “parti” essenziali dalla </a:t>
            </a:r>
            <a:r>
              <a:rPr lang="it-IT" dirty="0" err="1"/>
              <a:t>blockchain</a:t>
            </a:r>
            <a:r>
              <a:rPr lang="it-IT" dirty="0"/>
              <a:t> stessa, esaminandole a “ blocchi” in modo da evidenziare per ciascun aspetto collegabile alla natura giuridica dei contratti.</a:t>
            </a:r>
          </a:p>
          <a:p>
            <a:pPr algn="just"/>
            <a:r>
              <a:rPr lang="it-IT" dirty="0"/>
              <a:t>Per definizione acquisita e comune, la </a:t>
            </a:r>
            <a:r>
              <a:rPr lang="it-IT" dirty="0" err="1"/>
              <a:t>blockchain</a:t>
            </a:r>
            <a:r>
              <a:rPr lang="it-IT" dirty="0"/>
              <a:t> consiste in un protocollo di comunicazione che consente di gestire un immenso data base , caratterizzato dalla sua decentralizzazione ( non esiste più un server centrale ) e dalla partecipazione di tutti coloro che sono collegati, permettendo così la gestione di un’infinita serie di “ blocchi” che contengono le varie transazioni.</a:t>
            </a:r>
          </a:p>
          <a:p>
            <a:pPr algn="just"/>
            <a:r>
              <a:rPr lang="it-IT" dirty="0"/>
              <a:t>Siamo innanzi ad un fenomeno che non può, né deve essere confuso con Internet e di ciò i legali devono essere ben consci.</a:t>
            </a:r>
          </a:p>
        </p:txBody>
      </p:sp>
    </p:spTree>
    <p:extLst>
      <p:ext uri="{BB962C8B-B14F-4D97-AF65-F5344CB8AC3E}">
        <p14:creationId xmlns:p14="http://schemas.microsoft.com/office/powerpoint/2010/main" val="29970530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95926" y="1267927"/>
            <a:ext cx="11660956" cy="4877895"/>
          </a:xfrm>
        </p:spPr>
        <p:txBody>
          <a:bodyPr>
            <a:normAutofit lnSpcReduction="10000"/>
          </a:bodyPr>
          <a:lstStyle/>
          <a:p>
            <a:r>
              <a:rPr lang="it-IT" sz="2800" b="1" dirty="0"/>
              <a:t>Definizione Particolare</a:t>
            </a:r>
          </a:p>
          <a:p>
            <a:pPr algn="just"/>
            <a:r>
              <a:rPr lang="it-IT" sz="2800" dirty="0"/>
              <a:t>La </a:t>
            </a:r>
            <a:r>
              <a:rPr lang="it-IT" sz="2800" dirty="0" err="1"/>
              <a:t>blockchain</a:t>
            </a:r>
            <a:r>
              <a:rPr lang="it-IT" sz="2800" dirty="0"/>
              <a:t> ha </a:t>
            </a:r>
            <a:r>
              <a:rPr lang="it-IT" sz="2800" dirty="0">
                <a:solidFill>
                  <a:srgbClr val="FF0000"/>
                </a:solidFill>
              </a:rPr>
              <a:t>sostituito il trasferimento di informazioni proprie di internet, con il trasferimento di</a:t>
            </a:r>
            <a:r>
              <a:rPr lang="it-IT" sz="2800" b="1" dirty="0">
                <a:solidFill>
                  <a:srgbClr val="FF0000"/>
                </a:solidFill>
              </a:rPr>
              <a:t> transazioni crittografate</a:t>
            </a:r>
            <a:r>
              <a:rPr lang="it-IT" sz="2800" dirty="0"/>
              <a:t>, condivisibili fra più nodi della rete, offrendo quindi alla funzionalità economica una serie completa di garanzie innate e connaturate con la sua struttura, quali la decentralizzazione, la sicurezza e l’immutabilità se non a fronte di un intervento comune a tutti gli interessati, la determinazione temporale ( il </a:t>
            </a:r>
            <a:r>
              <a:rPr lang="it-IT" sz="2800" dirty="0" err="1"/>
              <a:t>Timestamp</a:t>
            </a:r>
            <a:r>
              <a:rPr lang="it-IT" sz="2800" dirty="0"/>
              <a:t> ) e l’immediato aggiornamento fra tutti i clienti che partecipano.  </a:t>
            </a:r>
          </a:p>
          <a:p>
            <a:pPr algn="just"/>
            <a:r>
              <a:rPr lang="it-IT" sz="2800" dirty="0"/>
              <a:t>Quindi, a maggior ragione, si devono considerare gli aspetti normativi/legali che ne permettono lo sviluppo e l’esistenza e di tale realtà fanno parte integrante e sostanziale proprio  gli “ </a:t>
            </a:r>
            <a:r>
              <a:rPr lang="it-IT" sz="2800" b="1" dirty="0" err="1"/>
              <a:t>smart</a:t>
            </a:r>
            <a:r>
              <a:rPr lang="it-IT" sz="2800" b="1" dirty="0"/>
              <a:t> </a:t>
            </a:r>
            <a:r>
              <a:rPr lang="it-IT" sz="2800" b="1" dirty="0" err="1"/>
              <a:t>contracts</a:t>
            </a:r>
            <a:r>
              <a:rPr lang="it-IT" sz="2800" dirty="0"/>
              <a:t>»  nella loro incidenza giuridica.</a:t>
            </a:r>
            <a:endParaRPr lang="it-IT" sz="2800" b="1" dirty="0"/>
          </a:p>
        </p:txBody>
      </p:sp>
    </p:spTree>
    <p:extLst>
      <p:ext uri="{BB962C8B-B14F-4D97-AF65-F5344CB8AC3E}">
        <p14:creationId xmlns:p14="http://schemas.microsoft.com/office/powerpoint/2010/main" val="34579280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35670" y="1267927"/>
            <a:ext cx="11679810" cy="5264848"/>
          </a:xfrm>
        </p:spPr>
        <p:txBody>
          <a:bodyPr>
            <a:normAutofit/>
          </a:bodyPr>
          <a:lstStyle/>
          <a:p>
            <a:r>
              <a:rPr lang="it-IT" sz="2800" b="1" dirty="0"/>
              <a:t>Definizione Particolare</a:t>
            </a:r>
          </a:p>
          <a:p>
            <a:pPr algn="just"/>
            <a:r>
              <a:rPr lang="it-IT" dirty="0"/>
              <a:t>Pertanto, oggi il termine </a:t>
            </a:r>
            <a:r>
              <a:rPr lang="it-IT" b="1" dirty="0" err="1"/>
              <a:t>smart</a:t>
            </a:r>
            <a:r>
              <a:rPr lang="it-IT" b="1" dirty="0"/>
              <a:t> </a:t>
            </a:r>
            <a:r>
              <a:rPr lang="it-IT" b="1" dirty="0" err="1"/>
              <a:t>contracts</a:t>
            </a:r>
            <a:r>
              <a:rPr lang="it-IT" b="1" dirty="0"/>
              <a:t> </a:t>
            </a:r>
            <a:r>
              <a:rPr lang="it-IT" dirty="0"/>
              <a:t>è abbinato a quello della  </a:t>
            </a:r>
            <a:r>
              <a:rPr lang="it-IT" b="1" dirty="0" err="1"/>
              <a:t>blockchain</a:t>
            </a:r>
            <a:r>
              <a:rPr lang="it-IT" dirty="0"/>
              <a:t>, e  tendenzialmente viene dai tecnici diviso in varie parti procedendo dal principio che si tratti di un contratto sotto forma di codice.</a:t>
            </a:r>
          </a:p>
          <a:p>
            <a:pPr algn="just"/>
            <a:r>
              <a:rPr lang="it-IT" dirty="0"/>
              <a:t>Il </a:t>
            </a:r>
            <a:r>
              <a:rPr lang="it-IT" b="1" dirty="0"/>
              <a:t>codice diventa quindi una indicazione di logica contrattuale che riceve e invia messaggi implicanti le operabilità desiderate</a:t>
            </a:r>
            <a:r>
              <a:rPr lang="it-IT" dirty="0"/>
              <a:t>.</a:t>
            </a:r>
          </a:p>
          <a:p>
            <a:pPr algn="just"/>
            <a:r>
              <a:rPr lang="it-IT" dirty="0"/>
              <a:t>Dal nostro punto di vista occorre </a:t>
            </a:r>
            <a:r>
              <a:rPr lang="it-IT" b="1" dirty="0"/>
              <a:t>separare il mezzo dal contenuto</a:t>
            </a:r>
            <a:r>
              <a:rPr lang="it-IT" dirty="0"/>
              <a:t>, e precisamente: il programma  crea un algoritmo informatico che mappa una stringa </a:t>
            </a:r>
            <a:r>
              <a:rPr lang="it-IT" dirty="0" err="1"/>
              <a:t>caraterizzandola</a:t>
            </a:r>
            <a:r>
              <a:rPr lang="it-IT" dirty="0"/>
              <a:t> in una lunghezza </a:t>
            </a:r>
            <a:r>
              <a:rPr lang="it-IT" dirty="0" err="1"/>
              <a:t>pre</a:t>
            </a:r>
            <a:r>
              <a:rPr lang="it-IT" dirty="0"/>
              <a:t>- definita. </a:t>
            </a:r>
          </a:p>
          <a:p>
            <a:pPr algn="just"/>
            <a:r>
              <a:rPr lang="it-IT" dirty="0"/>
              <a:t>Quindi </a:t>
            </a:r>
            <a:r>
              <a:rPr lang="it-IT" b="1" dirty="0"/>
              <a:t>possiamo definire che tale algoritmo/stringa</a:t>
            </a:r>
            <a:r>
              <a:rPr lang="it-IT" dirty="0"/>
              <a:t>, unico come un’impronta digitale del testo, e che consente di crittografare il messaggio e renderlo unico, </a:t>
            </a:r>
            <a:r>
              <a:rPr lang="it-IT" b="1" dirty="0">
                <a:solidFill>
                  <a:srgbClr val="FF0000"/>
                </a:solidFill>
              </a:rPr>
              <a:t>sia la “ forma” propria in cui verranno stese le specifiche contrattuali contenenti le transazioni, in modo che ciascuna transazione compresa in un blocco possa essere immediatamente trasferita a tutti gli altri blocchi della rete.</a:t>
            </a:r>
            <a:endParaRPr lang="it-IT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7077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443060" y="1267927"/>
            <a:ext cx="11651530" cy="5053741"/>
          </a:xfrm>
        </p:spPr>
        <p:txBody>
          <a:bodyPr>
            <a:normAutofit lnSpcReduction="10000"/>
          </a:bodyPr>
          <a:lstStyle/>
          <a:p>
            <a:r>
              <a:rPr lang="it-IT" b="1" dirty="0"/>
              <a:t>Definizione Particolare</a:t>
            </a:r>
            <a:endParaRPr lang="it-IT" dirty="0"/>
          </a:p>
          <a:p>
            <a:pPr algn="just"/>
            <a:r>
              <a:rPr lang="it-IT" sz="2800" dirty="0"/>
              <a:t>Nello stesso tempo, l’algoritmo </a:t>
            </a:r>
            <a:r>
              <a:rPr lang="it-IT" sz="2800" b="1" dirty="0">
                <a:solidFill>
                  <a:srgbClr val="FF0000"/>
                </a:solidFill>
              </a:rPr>
              <a:t>non</a:t>
            </a:r>
            <a:r>
              <a:rPr lang="it-IT" sz="2800" dirty="0">
                <a:solidFill>
                  <a:srgbClr val="FF0000"/>
                </a:solidFill>
              </a:rPr>
              <a:t> </a:t>
            </a:r>
            <a:r>
              <a:rPr lang="it-IT" sz="2800" dirty="0"/>
              <a:t>consente di leggere il contenuto del testo, ma trasmette il contenuto della transazione.</a:t>
            </a:r>
          </a:p>
          <a:p>
            <a:pPr algn="just"/>
            <a:r>
              <a:rPr lang="it-IT" sz="2800" dirty="0"/>
              <a:t>Accedendo dal proprio </a:t>
            </a:r>
            <a:r>
              <a:rPr lang="it-IT" sz="2800" dirty="0" err="1"/>
              <a:t>accout</a:t>
            </a:r>
            <a:r>
              <a:rPr lang="it-IT" sz="2800" dirty="0"/>
              <a:t> </a:t>
            </a:r>
            <a:r>
              <a:rPr lang="it-IT" sz="2800" dirty="0" err="1"/>
              <a:t>blockchain</a:t>
            </a:r>
            <a:r>
              <a:rPr lang="it-IT" sz="2800" dirty="0"/>
              <a:t>, si invia la transazione al blocco, la transazione verrà validata e resa inalterabile, completandosi l’operazione.</a:t>
            </a:r>
          </a:p>
          <a:p>
            <a:pPr algn="just"/>
            <a:r>
              <a:rPr lang="it-IT" sz="2800" dirty="0"/>
              <a:t>Come noto, le transazioni entrano in un Libro Mastro (Ledger) di cui tutti i partecipanti hanno copia e possibilità di consultazione, e, sotto rispetto delle regole della governance della Blockchain, tutti possono  assentire o meno alle modifiche .</a:t>
            </a:r>
          </a:p>
          <a:p>
            <a:pPr algn="just"/>
            <a:r>
              <a:rPr lang="it-IT" sz="2800" dirty="0"/>
              <a:t>E così emerge  la </a:t>
            </a:r>
            <a:r>
              <a:rPr lang="it-IT" sz="2800" b="1" dirty="0"/>
              <a:t>posizione</a:t>
            </a:r>
            <a:r>
              <a:rPr lang="it-IT" sz="2800" dirty="0"/>
              <a:t> dei </a:t>
            </a:r>
            <a:r>
              <a:rPr lang="it-IT" sz="2800" b="1" i="1" dirty="0" err="1"/>
              <a:t>Miners</a:t>
            </a:r>
            <a:r>
              <a:rPr lang="it-IT" sz="2800" dirty="0"/>
              <a:t> che provvedono alla creazione degli algoritmi per formare ciascun blocco, che verrà così controllato, validato e crittografato.</a:t>
            </a:r>
          </a:p>
          <a:p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20439625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16816" y="1267927"/>
            <a:ext cx="11887200" cy="4877895"/>
          </a:xfrm>
        </p:spPr>
        <p:txBody>
          <a:bodyPr>
            <a:normAutofit fontScale="92500" lnSpcReduction="20000"/>
          </a:bodyPr>
          <a:lstStyle/>
          <a:p>
            <a:r>
              <a:rPr lang="it-IT" sz="2800" b="1" dirty="0"/>
              <a:t>Definizione Particolare</a:t>
            </a:r>
          </a:p>
          <a:p>
            <a:pPr algn="just"/>
            <a:r>
              <a:rPr lang="it-IT" sz="3000" dirty="0">
                <a:solidFill>
                  <a:srgbClr val="FF0000"/>
                </a:solidFill>
              </a:rPr>
              <a:t>Quindi potremmo ritenere che l’operazione di crittografia, controllo e validazione, sia la “ </a:t>
            </a:r>
            <a:r>
              <a:rPr lang="it-IT" sz="3000" b="1" dirty="0">
                <a:solidFill>
                  <a:srgbClr val="FF0000"/>
                </a:solidFill>
              </a:rPr>
              <a:t>forma</a:t>
            </a:r>
            <a:r>
              <a:rPr lang="it-IT" sz="3000" dirty="0">
                <a:solidFill>
                  <a:srgbClr val="FF0000"/>
                </a:solidFill>
              </a:rPr>
              <a:t>” necessaria per aversi la transazione inserita nel blocco, transazione che costituisce un autonomo rapporto rispetto a quello fra richiedente l’inserimento/creazione del blocco al </a:t>
            </a:r>
            <a:r>
              <a:rPr lang="it-IT" sz="3000" dirty="0" err="1">
                <a:solidFill>
                  <a:srgbClr val="FF0000"/>
                </a:solidFill>
              </a:rPr>
              <a:t>miner</a:t>
            </a:r>
            <a:r>
              <a:rPr lang="it-IT" sz="3000" dirty="0">
                <a:solidFill>
                  <a:srgbClr val="FF0000"/>
                </a:solidFill>
              </a:rPr>
              <a:t> .</a:t>
            </a:r>
          </a:p>
          <a:p>
            <a:pPr algn="just"/>
            <a:r>
              <a:rPr lang="it-IT" sz="3000" dirty="0"/>
              <a:t>Infatti se, ad esempio, si desiderasse vendere un bene, da Tizio a Caio, senza l’intervento materiale, e quindi formale del </a:t>
            </a:r>
            <a:r>
              <a:rPr lang="it-IT" sz="3000" dirty="0" err="1"/>
              <a:t>Miner</a:t>
            </a:r>
            <a:r>
              <a:rPr lang="it-IT" sz="3000" dirty="0"/>
              <a:t> non si potrebbe accedere ad un nuovo blocco, che dovrebbe essere legato alla catena, e quindi non si potrebbero stabilire i termini, modo e condizioni delle transazioni.</a:t>
            </a:r>
          </a:p>
          <a:p>
            <a:pPr algn="just"/>
            <a:r>
              <a:rPr lang="it-IT" sz="3000" dirty="0"/>
              <a:t>L’intervento del </a:t>
            </a:r>
            <a:r>
              <a:rPr lang="it-IT" sz="3000" dirty="0" err="1"/>
              <a:t>Miner</a:t>
            </a:r>
            <a:r>
              <a:rPr lang="it-IT" sz="3000" dirty="0"/>
              <a:t> assume così una duplice caratteristica: </a:t>
            </a:r>
            <a:r>
              <a:rPr lang="it-IT" sz="3000" b="1" dirty="0"/>
              <a:t>offre </a:t>
            </a:r>
            <a:r>
              <a:rPr lang="it-IT" sz="3000" dirty="0"/>
              <a:t>un service al cliente (per l’intera operazione di </a:t>
            </a:r>
            <a:r>
              <a:rPr lang="it-IT" sz="3000" dirty="0" err="1"/>
              <a:t>Blockchain</a:t>
            </a:r>
            <a:r>
              <a:rPr lang="it-IT" sz="3000" dirty="0"/>
              <a:t>) e indirettamente, ma sostanzialmente, </a:t>
            </a:r>
            <a:r>
              <a:rPr lang="it-IT" sz="3000" b="1" dirty="0"/>
              <a:t>stabilisce </a:t>
            </a:r>
            <a:r>
              <a:rPr lang="it-IT" sz="3000" dirty="0"/>
              <a:t>che solo tramite il suo processo creativo si potrà dar seguito, perfezionare, l’operazione.</a:t>
            </a:r>
          </a:p>
        </p:txBody>
      </p:sp>
    </p:spTree>
    <p:extLst>
      <p:ext uri="{BB962C8B-B14F-4D97-AF65-F5344CB8AC3E}">
        <p14:creationId xmlns:p14="http://schemas.microsoft.com/office/powerpoint/2010/main" val="14869877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39365" y="1267927"/>
            <a:ext cx="11745798" cy="4877895"/>
          </a:xfrm>
        </p:spPr>
        <p:txBody>
          <a:bodyPr>
            <a:normAutofit lnSpcReduction="10000"/>
          </a:bodyPr>
          <a:lstStyle/>
          <a:p>
            <a:r>
              <a:rPr lang="it-IT" sz="2800" b="1" dirty="0"/>
              <a:t>Definizione Particolare</a:t>
            </a:r>
          </a:p>
          <a:p>
            <a:pPr algn="just"/>
            <a:r>
              <a:rPr lang="it-IT" sz="3200" dirty="0"/>
              <a:t>Quindi la </a:t>
            </a:r>
            <a:r>
              <a:rPr lang="it-IT" sz="3200" dirty="0">
                <a:solidFill>
                  <a:srgbClr val="FF0000"/>
                </a:solidFill>
              </a:rPr>
              <a:t>stringa creata</a:t>
            </a:r>
            <a:r>
              <a:rPr lang="it-IT" sz="3200" dirty="0"/>
              <a:t>, che permetterà di inserire il contenuto, </a:t>
            </a:r>
            <a:r>
              <a:rPr lang="it-IT" sz="3200" dirty="0">
                <a:solidFill>
                  <a:srgbClr val="FF0000"/>
                </a:solidFill>
              </a:rPr>
              <a:t>è il requisito essenziale di “ forma” pur se atipica</a:t>
            </a:r>
            <a:r>
              <a:rPr lang="it-IT" sz="3200" dirty="0"/>
              <a:t>, rispetto alle forme tipiche del codice, per determinati contratti, come ad esempio, la vendita immobiliare ( tralasciamo per ora la funzione ulteriore della trascrizione ai fini “ erga </a:t>
            </a:r>
            <a:r>
              <a:rPr lang="it-IT" sz="3200" dirty="0" err="1"/>
              <a:t>omnes</a:t>
            </a:r>
            <a:r>
              <a:rPr lang="it-IT" sz="3200" dirty="0"/>
              <a:t>” , potendo trovare  essa perfezionamento nel </a:t>
            </a:r>
            <a:r>
              <a:rPr lang="it-IT" sz="3200" dirty="0" err="1"/>
              <a:t>Ledger</a:t>
            </a:r>
            <a:r>
              <a:rPr lang="it-IT" sz="3200" dirty="0"/>
              <a:t>).</a:t>
            </a:r>
          </a:p>
          <a:p>
            <a:pPr algn="just"/>
            <a:r>
              <a:rPr lang="it-IT" sz="3200" dirty="0"/>
              <a:t>Dopo di che </a:t>
            </a:r>
            <a:r>
              <a:rPr lang="it-IT" sz="3200" b="1" dirty="0"/>
              <a:t>esaminiamo la natura del due rapporti emersi</a:t>
            </a:r>
            <a:r>
              <a:rPr lang="it-IT" sz="3200" dirty="0"/>
              <a:t>: il </a:t>
            </a:r>
            <a:r>
              <a:rPr lang="it-IT" sz="3200" b="1" dirty="0"/>
              <a:t>primo,</a:t>
            </a:r>
            <a:r>
              <a:rPr lang="it-IT" sz="3200" dirty="0"/>
              <a:t> abbiamo detto,  fra il “cliente” e il </a:t>
            </a:r>
            <a:r>
              <a:rPr lang="it-IT" sz="3200" dirty="0" err="1"/>
              <a:t>Miner</a:t>
            </a:r>
            <a:r>
              <a:rPr lang="it-IT" sz="3200" dirty="0"/>
              <a:t> e il </a:t>
            </a:r>
            <a:r>
              <a:rPr lang="it-IT" sz="3200" b="1" dirty="0"/>
              <a:t>secondo,</a:t>
            </a:r>
            <a:r>
              <a:rPr lang="it-IT" sz="3200" dirty="0"/>
              <a:t> vedremo, riguarderà la necessità di interventi legislativi che aiutino a utilizzare compiutamente gli </a:t>
            </a:r>
            <a:r>
              <a:rPr lang="it-IT" sz="3200" dirty="0" err="1"/>
              <a:t>smart</a:t>
            </a:r>
            <a:r>
              <a:rPr lang="it-IT" sz="3200" dirty="0"/>
              <a:t> </a:t>
            </a:r>
            <a:r>
              <a:rPr lang="it-IT" sz="3200" dirty="0" err="1"/>
              <a:t>contracts</a:t>
            </a:r>
            <a:r>
              <a:rPr lang="it-IT" sz="3200" dirty="0"/>
              <a:t>.</a:t>
            </a:r>
          </a:p>
          <a:p>
            <a:pPr algn="just"/>
            <a:endParaRPr lang="it-IT" sz="3200" b="1" dirty="0"/>
          </a:p>
        </p:txBody>
      </p:sp>
    </p:spTree>
    <p:extLst>
      <p:ext uri="{BB962C8B-B14F-4D97-AF65-F5344CB8AC3E}">
        <p14:creationId xmlns:p14="http://schemas.microsoft.com/office/powerpoint/2010/main" val="4069363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39365" y="1267927"/>
            <a:ext cx="11698663" cy="5236568"/>
          </a:xfrm>
        </p:spPr>
        <p:txBody>
          <a:bodyPr>
            <a:normAutofit lnSpcReduction="10000"/>
          </a:bodyPr>
          <a:lstStyle/>
          <a:p>
            <a:r>
              <a:rPr lang="it-IT" sz="2800" b="1" dirty="0"/>
              <a:t>Definizione Particolare</a:t>
            </a:r>
          </a:p>
          <a:p>
            <a:pPr algn="just"/>
            <a:r>
              <a:rPr lang="it-IT" dirty="0"/>
              <a:t>Pertanto, pur restando il </a:t>
            </a:r>
            <a:r>
              <a:rPr lang="it-IT" b="1" dirty="0">
                <a:solidFill>
                  <a:srgbClr val="FF0000"/>
                </a:solidFill>
              </a:rPr>
              <a:t>rapporto fra cliente e </a:t>
            </a:r>
            <a:r>
              <a:rPr lang="it-IT" b="1" dirty="0" err="1">
                <a:solidFill>
                  <a:srgbClr val="FF0000"/>
                </a:solidFill>
              </a:rPr>
              <a:t>Miner</a:t>
            </a:r>
            <a:r>
              <a:rPr lang="it-IT" b="1" dirty="0">
                <a:solidFill>
                  <a:srgbClr val="FF0000"/>
                </a:solidFill>
              </a:rPr>
              <a:t> un appalto </a:t>
            </a:r>
            <a:r>
              <a:rPr lang="it-IT" dirty="0">
                <a:solidFill>
                  <a:srgbClr val="FF0000"/>
                </a:solidFill>
              </a:rPr>
              <a:t>(service) tipico</a:t>
            </a:r>
            <a:r>
              <a:rPr lang="it-IT" dirty="0"/>
              <a:t>, il </a:t>
            </a:r>
            <a:r>
              <a:rPr lang="it-IT" dirty="0" err="1"/>
              <a:t>Miner</a:t>
            </a:r>
            <a:r>
              <a:rPr lang="it-IT" dirty="0"/>
              <a:t> può essere richiesto di effettuare </a:t>
            </a:r>
            <a:r>
              <a:rPr lang="it-IT" dirty="0">
                <a:solidFill>
                  <a:srgbClr val="FF0000"/>
                </a:solidFill>
              </a:rPr>
              <a:t>plurimi interventi</a:t>
            </a:r>
            <a:r>
              <a:rPr lang="it-IT" dirty="0"/>
              <a:t>, che verranno incorporati in un unico intervento o in più interventi fra loro collegati.</a:t>
            </a:r>
          </a:p>
          <a:p>
            <a:pPr algn="just"/>
            <a:r>
              <a:rPr lang="it-IT" dirty="0"/>
              <a:t>Il tutto, ripetiamo </a:t>
            </a:r>
            <a:r>
              <a:rPr lang="it-IT" b="1" dirty="0"/>
              <a:t>indipendentemente, dall’oggetto delle transazione che il cliente vorrà porre in essere attraverso il Blocco</a:t>
            </a:r>
            <a:r>
              <a:rPr lang="it-IT" dirty="0"/>
              <a:t>.</a:t>
            </a:r>
          </a:p>
          <a:p>
            <a:pPr algn="just"/>
            <a:r>
              <a:rPr lang="it-IT" b="1" dirty="0">
                <a:solidFill>
                  <a:srgbClr val="FF0000"/>
                </a:solidFill>
              </a:rPr>
              <a:t>Infatti, a sua volta il cliente, a fronte dell’adempimento del </a:t>
            </a:r>
            <a:r>
              <a:rPr lang="it-IT" b="1" dirty="0" err="1">
                <a:solidFill>
                  <a:srgbClr val="FF0000"/>
                </a:solidFill>
              </a:rPr>
              <a:t>Miner</a:t>
            </a:r>
            <a:r>
              <a:rPr lang="it-IT" b="1" dirty="0">
                <a:solidFill>
                  <a:srgbClr val="FF0000"/>
                </a:solidFill>
              </a:rPr>
              <a:t>, seguirà nel suo processo di negoziazione e creerà i suoi rapporti giuridici con gli altri contraenti, come in qualsiasi rapporto contrattuale usuale</a:t>
            </a:r>
            <a:r>
              <a:rPr lang="it-IT" dirty="0">
                <a:solidFill>
                  <a:srgbClr val="FF0000"/>
                </a:solidFill>
              </a:rPr>
              <a:t>.</a:t>
            </a:r>
          </a:p>
          <a:p>
            <a:pPr algn="just"/>
            <a:r>
              <a:rPr lang="it-IT" dirty="0"/>
              <a:t>E a tali interventi si applicherà la disciplina </a:t>
            </a:r>
            <a:r>
              <a:rPr lang="it-IT" dirty="0" err="1"/>
              <a:t>codicistica</a:t>
            </a:r>
            <a:r>
              <a:rPr lang="it-IT" dirty="0"/>
              <a:t> senza alcuna lacuna o modifica.</a:t>
            </a:r>
          </a:p>
          <a:p>
            <a:pPr algn="just"/>
            <a:r>
              <a:rPr lang="it-IT" b="1" dirty="0"/>
              <a:t>A sua volta, il service del </a:t>
            </a:r>
            <a:r>
              <a:rPr lang="it-IT" b="1" dirty="0" err="1"/>
              <a:t>Miner</a:t>
            </a:r>
            <a:r>
              <a:rPr lang="it-IT" b="1" dirty="0"/>
              <a:t>, assume autonoma valenza giuridica e si applicheranno ad esso le usuale regole di adempimento proprie dell’appalto, ferma la peculiarità che il risultato dell’opera del </a:t>
            </a:r>
            <a:r>
              <a:rPr lang="it-IT" b="1" dirty="0" err="1"/>
              <a:t>Miner</a:t>
            </a:r>
            <a:r>
              <a:rPr lang="it-IT" b="1" dirty="0"/>
              <a:t> costituirà il requisito formale per il perfezionamento delle transazioni volute.</a:t>
            </a:r>
          </a:p>
          <a:p>
            <a:pPr algn="just"/>
            <a:endParaRPr lang="it-IT" sz="2800" b="1" dirty="0"/>
          </a:p>
        </p:txBody>
      </p:sp>
    </p:spTree>
    <p:extLst>
      <p:ext uri="{BB962C8B-B14F-4D97-AF65-F5344CB8AC3E}">
        <p14:creationId xmlns:p14="http://schemas.microsoft.com/office/powerpoint/2010/main" val="39037525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720967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00B050"/>
                </a:solidFill>
              </a:rPr>
              <a:t>SMART CONTRACT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-12415609" y="1267926"/>
            <a:ext cx="24208542" cy="9979709"/>
          </a:xfrm>
        </p:spPr>
        <p:txBody>
          <a:bodyPr>
            <a:normAutofit/>
          </a:bodyPr>
          <a:lstStyle/>
          <a:p>
            <a:endParaRPr lang="it-IT" sz="2800" b="1" dirty="0"/>
          </a:p>
          <a:p>
            <a:endParaRPr lang="it-IT" sz="2800" b="1" dirty="0"/>
          </a:p>
          <a:p>
            <a:endParaRPr lang="it-IT" sz="2800" b="1" dirty="0"/>
          </a:p>
          <a:p>
            <a:endParaRPr lang="it-IT" sz="2800" b="1" dirty="0"/>
          </a:p>
        </p:txBody>
      </p:sp>
      <p:pic>
        <p:nvPicPr>
          <p:cNvPr id="9220" name="Picture 4" descr="Smart contract e blockchain - Class action - Studio Legale Carta">
            <a:extLst>
              <a:ext uri="{FF2B5EF4-FFF2-40B4-BE49-F238E27FC236}">
                <a16:creationId xmlns:a16="http://schemas.microsoft.com/office/drawing/2014/main" id="{74913167-8091-45D4-B9BE-DDEE51AEC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938" y="1573823"/>
            <a:ext cx="8853854" cy="4545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1868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BLOCKCHAIN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1267927"/>
            <a:ext cx="9144000" cy="4877895"/>
          </a:xfrm>
        </p:spPr>
        <p:txBody>
          <a:bodyPr>
            <a:normAutofit/>
          </a:bodyPr>
          <a:lstStyle/>
          <a:p>
            <a:endParaRPr lang="it-IT" sz="2800" b="1" dirty="0">
              <a:solidFill>
                <a:srgbClr val="FF0000"/>
              </a:solidFill>
            </a:endParaRPr>
          </a:p>
          <a:p>
            <a:endParaRPr lang="it-IT" sz="2800" b="1" dirty="0">
              <a:solidFill>
                <a:srgbClr val="FF0000"/>
              </a:solidFill>
            </a:endParaRPr>
          </a:p>
          <a:p>
            <a:r>
              <a:rPr lang="it-IT" sz="8800" b="1" dirty="0">
                <a:solidFill>
                  <a:srgbClr val="FF0000"/>
                </a:solidFill>
              </a:rPr>
              <a:t>BLOCKCHAIN</a:t>
            </a:r>
          </a:p>
          <a:p>
            <a:r>
              <a:rPr lang="it-IT" sz="8800" b="1" dirty="0">
                <a:solidFill>
                  <a:srgbClr val="FF0000"/>
                </a:solidFill>
              </a:rPr>
              <a:t>SMART CONTRACTS</a:t>
            </a:r>
          </a:p>
        </p:txBody>
      </p:sp>
    </p:spTree>
    <p:extLst>
      <p:ext uri="{BB962C8B-B14F-4D97-AF65-F5344CB8AC3E}">
        <p14:creationId xmlns:p14="http://schemas.microsoft.com/office/powerpoint/2010/main" val="41310480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1267927"/>
            <a:ext cx="9144000" cy="4877895"/>
          </a:xfrm>
        </p:spPr>
        <p:txBody>
          <a:bodyPr>
            <a:normAutofit lnSpcReduction="10000"/>
          </a:bodyPr>
          <a:lstStyle/>
          <a:p>
            <a:r>
              <a:rPr lang="it-IT" sz="2800" b="1" dirty="0"/>
              <a:t>Definizione Particolare</a:t>
            </a:r>
          </a:p>
          <a:p>
            <a:pPr algn="just"/>
            <a:r>
              <a:rPr lang="it-IT" dirty="0"/>
              <a:t>Si può quindi ritenere che: </a:t>
            </a:r>
            <a:r>
              <a:rPr lang="it-IT" b="1" dirty="0"/>
              <a:t>a)</a:t>
            </a:r>
            <a:r>
              <a:rPr lang="it-IT" dirty="0"/>
              <a:t> il ricorso al </a:t>
            </a:r>
            <a:r>
              <a:rPr lang="it-IT" dirty="0" err="1"/>
              <a:t>Miner</a:t>
            </a:r>
            <a:r>
              <a:rPr lang="it-IT" dirty="0"/>
              <a:t> per la richiesta di un algoritmo possa essere formulata anche </a:t>
            </a:r>
            <a:r>
              <a:rPr lang="it-IT" dirty="0">
                <a:solidFill>
                  <a:srgbClr val="FF0000"/>
                </a:solidFill>
              </a:rPr>
              <a:t>senza una rituale forma scritta </a:t>
            </a:r>
            <a:r>
              <a:rPr lang="it-IT" dirty="0"/>
              <a:t>( salvo disposizioni di Associazioni o di Categorie di Utenti che impegnino gli iscritti a tale obbligo formale) e d'altronde il contratto di service con il </a:t>
            </a:r>
            <a:r>
              <a:rPr lang="it-IT" dirty="0" err="1"/>
              <a:t>Miner</a:t>
            </a:r>
            <a:r>
              <a:rPr lang="it-IT" dirty="0"/>
              <a:t> non richiede forma scritta; </a:t>
            </a:r>
            <a:r>
              <a:rPr lang="it-IT" b="1" dirty="0"/>
              <a:t>b) </a:t>
            </a:r>
            <a:r>
              <a:rPr lang="it-IT" dirty="0"/>
              <a:t>concluso l’accordo, la realizzazione dell’</a:t>
            </a:r>
            <a:r>
              <a:rPr lang="it-IT" dirty="0" err="1"/>
              <a:t>algoritimo</a:t>
            </a:r>
            <a:r>
              <a:rPr lang="it-IT" dirty="0"/>
              <a:t> e la sua consegna deve rispettare le </a:t>
            </a:r>
            <a:r>
              <a:rPr lang="it-IT" dirty="0">
                <a:solidFill>
                  <a:srgbClr val="FF0000"/>
                </a:solidFill>
              </a:rPr>
              <a:t>regole della Legge sul D.A: per cui gli atti di trasferimento di natura economica richiedono la forma scritta ad </a:t>
            </a:r>
            <a:r>
              <a:rPr lang="it-IT" dirty="0" err="1">
                <a:solidFill>
                  <a:srgbClr val="FF0000"/>
                </a:solidFill>
              </a:rPr>
              <a:t>probationem</a:t>
            </a:r>
            <a:r>
              <a:rPr lang="it-IT" dirty="0"/>
              <a:t>, e tale sarà la consegna dell’algoritmo e dei servizi annessi se compresi; </a:t>
            </a:r>
            <a:r>
              <a:rPr lang="it-IT" b="1" dirty="0"/>
              <a:t>c)</a:t>
            </a:r>
            <a:r>
              <a:rPr lang="it-IT" dirty="0"/>
              <a:t> la trasposizione sull’algoritmo dei patti e condizioni costituenti la volontà dei contraenti, indicano la scelta che può essere anche espressa in quella sede o ritenuta implicita,  di quella specifica “ </a:t>
            </a:r>
            <a:r>
              <a:rPr lang="it-IT" dirty="0">
                <a:solidFill>
                  <a:srgbClr val="FF0000"/>
                </a:solidFill>
              </a:rPr>
              <a:t>forma per la esistenza del negozio giuridico</a:t>
            </a:r>
            <a:r>
              <a:rPr lang="it-IT" dirty="0"/>
              <a:t>” e quindi per la sua validità;</a:t>
            </a:r>
            <a:endParaRPr lang="it-IT" sz="2800" b="1" dirty="0"/>
          </a:p>
        </p:txBody>
      </p:sp>
    </p:spTree>
    <p:extLst>
      <p:ext uri="{BB962C8B-B14F-4D97-AF65-F5344CB8AC3E}">
        <p14:creationId xmlns:p14="http://schemas.microsoft.com/office/powerpoint/2010/main" val="1063600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/>
          <a:lstStyle/>
          <a:p>
            <a:r>
              <a:rPr lang="it-IT" dirty="0">
                <a:solidFill>
                  <a:srgbClr val="00B050"/>
                </a:solidFill>
              </a:rPr>
              <a:t>Smart </a:t>
            </a:r>
            <a:r>
              <a:rPr lang="it-IT" dirty="0" err="1">
                <a:solidFill>
                  <a:srgbClr val="00B050"/>
                </a:solidFill>
              </a:rPr>
              <a:t>Contract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1267927"/>
            <a:ext cx="11406433" cy="5359116"/>
          </a:xfrm>
        </p:spPr>
        <p:txBody>
          <a:bodyPr>
            <a:normAutofit lnSpcReduction="10000"/>
          </a:bodyPr>
          <a:lstStyle/>
          <a:p>
            <a:endParaRPr lang="it-IT" sz="2800" b="1" dirty="0"/>
          </a:p>
          <a:p>
            <a:r>
              <a:rPr lang="it-IT" b="1" dirty="0"/>
              <a:t>RESPONSABILITA’ CONTRATTUALE</a:t>
            </a:r>
            <a:r>
              <a:rPr lang="it-IT" b="1" i="1" dirty="0"/>
              <a:t> </a:t>
            </a:r>
            <a:r>
              <a:rPr lang="it-IT" b="1" dirty="0"/>
              <a:t>ADEMPIMENTO E INADEMPIMENTO</a:t>
            </a:r>
            <a:endParaRPr lang="it-IT" b="1" i="1" dirty="0"/>
          </a:p>
          <a:p>
            <a:r>
              <a:rPr lang="it-IT" dirty="0"/>
              <a:t>Appare così chiaro che in ambito della </a:t>
            </a:r>
            <a:r>
              <a:rPr lang="it-IT" dirty="0" err="1"/>
              <a:t>Blockchain</a:t>
            </a:r>
            <a:r>
              <a:rPr lang="it-IT" dirty="0"/>
              <a:t> </a:t>
            </a:r>
            <a:r>
              <a:rPr lang="it-IT" b="1" dirty="0"/>
              <a:t>valgono le regole usuali in tema di adempimento e inadempimento, proprie di tutti i rapporti contrattuali,</a:t>
            </a:r>
            <a:r>
              <a:rPr lang="it-IT" dirty="0"/>
              <a:t> considerandosi che in tale materia, il trasferimento o la creazione dei diritti, il  determinarsi della loro titolarità, gli eventuali diritti protetti dalla Legge sul Diritto di Autore, o dalla Privativa Industriale, non subiscono uno stravolgimento di sostanza e forma.</a:t>
            </a:r>
          </a:p>
          <a:p>
            <a:r>
              <a:rPr lang="it-IT" i="1" dirty="0"/>
              <a:t>In questo nuovo mondo tecnologicamente avanzato, ma pur sempre legato al mondo economico e finanziario, la natura delle negoziazioni rimane immutata e solo il veicolo con cui sono attuate e impresse nei </a:t>
            </a:r>
            <a:r>
              <a:rPr lang="it-IT" i="1" dirty="0" err="1"/>
              <a:t>Ledgers</a:t>
            </a:r>
            <a:r>
              <a:rPr lang="it-IT" i="1" dirty="0"/>
              <a:t>, è la nuova realtà della </a:t>
            </a:r>
            <a:r>
              <a:rPr lang="it-IT" i="1" dirty="0" err="1"/>
              <a:t>Blockchain</a:t>
            </a:r>
            <a:r>
              <a:rPr lang="it-IT" dirty="0"/>
              <a:t>.</a:t>
            </a:r>
          </a:p>
          <a:p>
            <a:r>
              <a:rPr lang="it-IT" b="1" dirty="0"/>
              <a:t>Quindi varranno tutti i principi giuridici noti</a:t>
            </a:r>
            <a:r>
              <a:rPr lang="it-IT" dirty="0"/>
              <a:t>.</a:t>
            </a:r>
          </a:p>
          <a:p>
            <a:r>
              <a:rPr lang="it-IT" dirty="0"/>
              <a:t>A maggior ragione, vista la necessità del consenso di tutti i partecipanti ad ogni modifica e vista la possibilità per tutti di aver conoscenza, è richiesta da un lato una approfondita conoscenza delle regole di creazione delle figure negoziali e dall’altro la miglior correttezza e buona fede.</a:t>
            </a:r>
          </a:p>
          <a:p>
            <a:endParaRPr lang="it-IT" b="1" i="1" dirty="0"/>
          </a:p>
          <a:p>
            <a:endParaRPr lang="it-IT" sz="2800" b="1" dirty="0"/>
          </a:p>
        </p:txBody>
      </p:sp>
    </p:spTree>
    <p:extLst>
      <p:ext uri="{BB962C8B-B14F-4D97-AF65-F5344CB8AC3E}">
        <p14:creationId xmlns:p14="http://schemas.microsoft.com/office/powerpoint/2010/main" val="1866299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355600"/>
            <a:ext cx="11406433" cy="6271443"/>
          </a:xfrm>
        </p:spPr>
        <p:txBody>
          <a:bodyPr>
            <a:normAutofit lnSpcReduction="10000"/>
          </a:bodyPr>
          <a:lstStyle/>
          <a:p>
            <a:endParaRPr lang="it-IT" sz="2800" b="1" dirty="0"/>
          </a:p>
          <a:p>
            <a:r>
              <a:rPr lang="it-IT" sz="7200" b="1" dirty="0">
                <a:solidFill>
                  <a:srgbClr val="FF0000"/>
                </a:solidFill>
              </a:rPr>
              <a:t>NFT</a:t>
            </a:r>
          </a:p>
          <a:p>
            <a:r>
              <a:rPr lang="it-IT" sz="3600" b="1" dirty="0"/>
              <a:t>Possiamo definire un NFT come un mezzo che consente la trasmissione  di « diritti» su un bene digitale attribuito alla titolarità/riconoscibilità del venditore.</a:t>
            </a:r>
          </a:p>
          <a:p>
            <a:r>
              <a:rPr lang="it-IT" sz="3600" b="1" dirty="0"/>
              <a:t>Chi acquista un NFT acquista una serie di bit inseriti in un vero e proprio contratto che segue un preciso </a:t>
            </a:r>
            <a:r>
              <a:rPr lang="it-IT" sz="3600" b="1" dirty="0" err="1"/>
              <a:t>standart</a:t>
            </a:r>
            <a:r>
              <a:rPr lang="it-IT" sz="3600" b="1" dirty="0"/>
              <a:t> tecnologico.</a:t>
            </a:r>
          </a:p>
          <a:p>
            <a:r>
              <a:rPr lang="it-IT" sz="3600" b="1" dirty="0"/>
              <a:t>Quindi la serie di bit oggetto del contratto rimanda solitamente con una funzione </a:t>
            </a:r>
            <a:r>
              <a:rPr lang="it-IT" sz="3600" b="1" dirty="0" err="1"/>
              <a:t>hash</a:t>
            </a:r>
            <a:r>
              <a:rPr lang="it-IT" sz="3600" b="1" dirty="0"/>
              <a:t> ad un contenuto preciso</a:t>
            </a:r>
          </a:p>
        </p:txBody>
      </p:sp>
    </p:spTree>
    <p:extLst>
      <p:ext uri="{BB962C8B-B14F-4D97-AF65-F5344CB8AC3E}">
        <p14:creationId xmlns:p14="http://schemas.microsoft.com/office/powerpoint/2010/main" val="14618022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355600"/>
            <a:ext cx="11406433" cy="6271443"/>
          </a:xfrm>
        </p:spPr>
        <p:txBody>
          <a:bodyPr>
            <a:normAutofit lnSpcReduction="10000"/>
          </a:bodyPr>
          <a:lstStyle/>
          <a:p>
            <a:r>
              <a:rPr lang="it-IT" sz="2800" b="1" dirty="0"/>
              <a:t>L’opera ovviamente </a:t>
            </a:r>
            <a:r>
              <a:rPr lang="it-IT" sz="2800" b="1" dirty="0">
                <a:solidFill>
                  <a:srgbClr val="FF0000"/>
                </a:solidFill>
              </a:rPr>
              <a:t>non </a:t>
            </a:r>
            <a:r>
              <a:rPr lang="it-IT" sz="2800" b="1" dirty="0"/>
              <a:t>è inclusa nell’NFT, e il contratto quindi include solo un rinvio preciso all’opera originaria che potrà eventualmente essere conservata altrove nella rete, ad esempio con sistemi sicuri come  gli indirizzi IFPS (  </a:t>
            </a:r>
            <a:r>
              <a:rPr lang="it-IT" sz="2800" b="1" dirty="0" err="1"/>
              <a:t>InterPlanetary</a:t>
            </a:r>
            <a:r>
              <a:rPr lang="it-IT" sz="2800" b="1" dirty="0"/>
              <a:t> File System ).</a:t>
            </a:r>
          </a:p>
          <a:p>
            <a:endParaRPr lang="it-IT" sz="2800" b="1" dirty="0"/>
          </a:p>
          <a:p>
            <a:r>
              <a:rPr lang="it-IT" sz="2800" b="1" dirty="0"/>
              <a:t>Tuttavia l’NFT potrebbe anche nascondere il contenuto dell’opera trasferita in modo che si possano trasferire così anche i diritti di proprietà intellettuale che al momento non possa ancora essere reso pubblico, come ad esempio, un’opera letteraria in bozza, e quindi non ancora definitiva.</a:t>
            </a:r>
          </a:p>
          <a:p>
            <a:endParaRPr lang="it-IT" sz="2800" b="1" dirty="0"/>
          </a:p>
          <a:p>
            <a:r>
              <a:rPr lang="it-IT" sz="2800" b="1" dirty="0"/>
              <a:t>Quindi la garanzia che il primo soggetto contrattuale fosse il creatore/autore dell’opera in quel momento ed il secondo soggetto ha acquistato i relativi diritti sempre a quella data, è offerta dalla </a:t>
            </a:r>
            <a:r>
              <a:rPr lang="it-IT" sz="2800" b="1" dirty="0" err="1"/>
              <a:t>blockchain</a:t>
            </a:r>
            <a:r>
              <a:rPr lang="it-IT" sz="2800" b="1" dirty="0"/>
              <a:t>, e l’uso degli </a:t>
            </a:r>
            <a:r>
              <a:rPr lang="it-IT" sz="2800" b="1" dirty="0" err="1"/>
              <a:t>smart</a:t>
            </a:r>
            <a:r>
              <a:rPr lang="it-IT" sz="2800" b="1" dirty="0"/>
              <a:t> </a:t>
            </a:r>
            <a:r>
              <a:rPr lang="it-IT" sz="2800" b="1" dirty="0" err="1"/>
              <a:t>contract</a:t>
            </a:r>
            <a:r>
              <a:rPr lang="it-IT" sz="2800" b="1" dirty="0"/>
              <a:t> dedicati agli NFT costituisce una forma evoluta di uso contrattuale tramite la </a:t>
            </a:r>
            <a:r>
              <a:rPr lang="it-IT" sz="2800" b="1" dirty="0" err="1"/>
              <a:t>blockchain</a:t>
            </a:r>
            <a:endParaRPr lang="it-IT" sz="2800" b="1" dirty="0"/>
          </a:p>
        </p:txBody>
      </p:sp>
    </p:spTree>
    <p:extLst>
      <p:ext uri="{BB962C8B-B14F-4D97-AF65-F5344CB8AC3E}">
        <p14:creationId xmlns:p14="http://schemas.microsoft.com/office/powerpoint/2010/main" val="32588901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355600"/>
            <a:ext cx="11406433" cy="6271443"/>
          </a:xfrm>
        </p:spPr>
        <p:txBody>
          <a:bodyPr>
            <a:normAutofit lnSpcReduction="10000"/>
          </a:bodyPr>
          <a:lstStyle/>
          <a:p>
            <a:r>
              <a:rPr lang="it-IT" sz="2800" b="1" dirty="0"/>
              <a:t>L’opera ovviamente </a:t>
            </a:r>
            <a:r>
              <a:rPr lang="it-IT" sz="2800" b="1" dirty="0">
                <a:solidFill>
                  <a:srgbClr val="FF0000"/>
                </a:solidFill>
              </a:rPr>
              <a:t>non </a:t>
            </a:r>
            <a:r>
              <a:rPr lang="it-IT" sz="2800" b="1" dirty="0"/>
              <a:t>è inclusa nell’NFT, e il contratto quindi include solo un rinvio preciso all’opera originaria che potrà eventualmente essere conservata altrove nella rete, ad esempio con sistemi sicuri come  gli indirizzi IFPS (  </a:t>
            </a:r>
            <a:r>
              <a:rPr lang="it-IT" sz="2800" b="1" dirty="0" err="1"/>
              <a:t>InterPlanetary</a:t>
            </a:r>
            <a:r>
              <a:rPr lang="it-IT" sz="2800" b="1" dirty="0"/>
              <a:t> File System ).</a:t>
            </a:r>
          </a:p>
          <a:p>
            <a:endParaRPr lang="it-IT" sz="2800" b="1" dirty="0"/>
          </a:p>
          <a:p>
            <a:r>
              <a:rPr lang="it-IT" sz="2800" b="1" dirty="0"/>
              <a:t>Tuttavia l’NFT potrebbe anche nascondere il contenuto dell’opera trasferita in modo che si possano trasferire così anche i diritti di proprietà intellettuale che al momento non possa ancora essere reso pubblico, come ad esempio, un’opera letteraria in bozza, e quindi non ancora definitiva.</a:t>
            </a:r>
          </a:p>
          <a:p>
            <a:endParaRPr lang="it-IT" sz="2800" b="1" dirty="0"/>
          </a:p>
          <a:p>
            <a:r>
              <a:rPr lang="it-IT" sz="2800" b="1" dirty="0"/>
              <a:t>Quindi la garanzia che il primo soggetto contrattuale fosse il creatore/autore dell’opera in quel momento ed il secondo soggetto ha acquistato i relativi diritti sempre a quella data, è offerta dalla blockchain, e l’uso degli smart </a:t>
            </a:r>
            <a:r>
              <a:rPr lang="it-IT" sz="2800" b="1" dirty="0" err="1"/>
              <a:t>contract</a:t>
            </a:r>
            <a:r>
              <a:rPr lang="it-IT" sz="2800" b="1" dirty="0"/>
              <a:t> dedicati agli NFT costituisce una forma evoluta di uso contrattuale tramite la blockchain</a:t>
            </a:r>
          </a:p>
        </p:txBody>
      </p:sp>
    </p:spTree>
    <p:extLst>
      <p:ext uri="{BB962C8B-B14F-4D97-AF65-F5344CB8AC3E}">
        <p14:creationId xmlns:p14="http://schemas.microsoft.com/office/powerpoint/2010/main" val="31591486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355600"/>
            <a:ext cx="11406433" cy="6271443"/>
          </a:xfrm>
        </p:spPr>
        <p:txBody>
          <a:bodyPr>
            <a:normAutofit/>
          </a:bodyPr>
          <a:lstStyle/>
          <a:p>
            <a:r>
              <a:rPr lang="it-IT" sz="3600" b="1" dirty="0">
                <a:solidFill>
                  <a:srgbClr val="FF0000"/>
                </a:solidFill>
              </a:rPr>
              <a:t>METAVERSO</a:t>
            </a:r>
          </a:p>
          <a:p>
            <a:endParaRPr lang="it-IT" sz="3600" b="1" dirty="0">
              <a:solidFill>
                <a:srgbClr val="FF0000"/>
              </a:solidFill>
            </a:endParaRPr>
          </a:p>
          <a:p>
            <a:r>
              <a:rPr lang="it-IT" sz="3600" b="1" dirty="0"/>
              <a:t>Il termine METAVERSO (creato nel 1992 da Neal </a:t>
            </a:r>
            <a:r>
              <a:rPr lang="it-IT" sz="3600" b="1" dirty="0" err="1"/>
              <a:t>Stephenson</a:t>
            </a:r>
            <a:r>
              <a:rPr lang="it-IT" sz="3600" b="1" dirty="0"/>
              <a:t> nel libro </a:t>
            </a:r>
            <a:r>
              <a:rPr lang="it-IT" sz="3600" b="1" dirty="0" err="1"/>
              <a:t>Snow</a:t>
            </a:r>
            <a:r>
              <a:rPr lang="it-IT" sz="3600" b="1" dirty="0"/>
              <a:t> Crash come una specie di realtà virtuale condivisa tramite internet, dove si è rappresentati tridimensionalmente tramite un avatar ) indica un universo digitale frutto di più elementi tecnologici ( realtà virtuale, video, realtà aumentata ) cui si accede tramite visori3D, simili elementi tecnologici o piattaforme.</a:t>
            </a:r>
          </a:p>
          <a:p>
            <a:r>
              <a:rPr lang="it-IT" sz="3600" b="1" dirty="0"/>
              <a:t>Un vero e proprio cyberspazio, un universo creato e alimentato dalle reti globali di comunicazione.</a:t>
            </a:r>
          </a:p>
        </p:txBody>
      </p:sp>
    </p:spTree>
    <p:extLst>
      <p:ext uri="{BB962C8B-B14F-4D97-AF65-F5344CB8AC3E}">
        <p14:creationId xmlns:p14="http://schemas.microsoft.com/office/powerpoint/2010/main" val="38474296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355600"/>
            <a:ext cx="11406433" cy="6271443"/>
          </a:xfrm>
        </p:spPr>
        <p:txBody>
          <a:bodyPr>
            <a:normAutofit lnSpcReduction="10000"/>
          </a:bodyPr>
          <a:lstStyle/>
          <a:p>
            <a:r>
              <a:rPr lang="it-IT" sz="2800" b="1" dirty="0"/>
              <a:t>Per accedere al METAVERSO occorrono solo alcuni strumenti quali:</a:t>
            </a:r>
          </a:p>
          <a:p>
            <a:r>
              <a:rPr lang="it-IT" sz="2800" b="1" dirty="0"/>
              <a:t>1- un computer o uno </a:t>
            </a:r>
            <a:r>
              <a:rPr lang="it-IT" sz="2800" b="1" dirty="0" err="1"/>
              <a:t>smart</a:t>
            </a:r>
            <a:r>
              <a:rPr lang="it-IT" sz="2800" b="1" dirty="0"/>
              <a:t> </a:t>
            </a:r>
            <a:r>
              <a:rPr lang="it-IT" sz="2800" b="1" dirty="0" err="1"/>
              <a:t>phone</a:t>
            </a:r>
            <a:r>
              <a:rPr lang="it-IT" sz="2800" b="1" dirty="0"/>
              <a:t>;</a:t>
            </a:r>
          </a:p>
          <a:p>
            <a:r>
              <a:rPr lang="it-IT" sz="2800" b="1" dirty="0"/>
              <a:t>2- una connessione internet per interagire con il mondo del web;</a:t>
            </a:r>
          </a:p>
          <a:p>
            <a:r>
              <a:rPr lang="it-IT" sz="2800" b="1" dirty="0"/>
              <a:t>3- un account su una delle piattaforme del mondo virtuale </a:t>
            </a:r>
            <a:r>
              <a:rPr lang="it-IT" sz="2800" b="1" dirty="0" err="1"/>
              <a:t>Metaverso</a:t>
            </a:r>
            <a:r>
              <a:rPr lang="it-IT" sz="2800" b="1" dirty="0"/>
              <a:t>;</a:t>
            </a:r>
          </a:p>
          <a:p>
            <a:r>
              <a:rPr lang="it-IT" sz="2800" b="1" dirty="0"/>
              <a:t>4- utilizzo eventuale di visori di realtà aumentata per rendere un’esperienza maggiormente </a:t>
            </a:r>
            <a:r>
              <a:rPr lang="it-IT" sz="2800" b="1" dirty="0" err="1"/>
              <a:t>immersiva</a:t>
            </a:r>
            <a:r>
              <a:rPr lang="it-IT" sz="2800" b="1" dirty="0"/>
              <a:t>;</a:t>
            </a:r>
          </a:p>
          <a:p>
            <a:endParaRPr lang="it-IT" sz="2800" b="1" dirty="0"/>
          </a:p>
          <a:p>
            <a:r>
              <a:rPr lang="it-IT" sz="2800" b="1" dirty="0"/>
              <a:t>Vi sono attualmente già molte piattaforme per entrare nel </a:t>
            </a:r>
            <a:r>
              <a:rPr lang="it-IT" sz="2800" b="1" dirty="0" err="1"/>
              <a:t>Metaverso</a:t>
            </a:r>
            <a:r>
              <a:rPr lang="it-IT" sz="2800" b="1" dirty="0"/>
              <a:t>, quali ad esempio </a:t>
            </a:r>
            <a:r>
              <a:rPr lang="it-IT" sz="2800" b="1" dirty="0" err="1"/>
              <a:t>Decentraland</a:t>
            </a:r>
            <a:r>
              <a:rPr lang="it-IT" sz="2800" b="1" dirty="0"/>
              <a:t>, </a:t>
            </a:r>
            <a:r>
              <a:rPr lang="it-IT" sz="2800" b="1" dirty="0" err="1"/>
              <a:t>Sandbox</a:t>
            </a:r>
            <a:r>
              <a:rPr lang="it-IT" sz="2800" b="1" dirty="0"/>
              <a:t>, </a:t>
            </a:r>
            <a:r>
              <a:rPr lang="it-IT" sz="2800" b="1" dirty="0" err="1"/>
              <a:t>Stageverse</a:t>
            </a:r>
            <a:endParaRPr lang="it-IT" sz="2800" b="1" dirty="0"/>
          </a:p>
          <a:p>
            <a:endParaRPr lang="it-IT" sz="2800" b="1" dirty="0"/>
          </a:p>
          <a:p>
            <a:r>
              <a:rPr lang="it-IT" sz="2800" b="1" dirty="0"/>
              <a:t>Alcuni esempi di Ambiti:</a:t>
            </a:r>
          </a:p>
          <a:p>
            <a:pPr marL="514350" indent="-514350">
              <a:buAutoNum type="alphaLcParenR"/>
            </a:pPr>
            <a:r>
              <a:rPr lang="it-IT" sz="2800" b="1" dirty="0"/>
              <a:t>entertainment, </a:t>
            </a:r>
            <a:r>
              <a:rPr lang="it-IT" sz="2800" b="1" dirty="0" err="1"/>
              <a:t>gaming</a:t>
            </a:r>
            <a:r>
              <a:rPr lang="it-IT" sz="2800" b="1" dirty="0"/>
              <a:t>;</a:t>
            </a:r>
          </a:p>
          <a:p>
            <a:pPr marL="514350" indent="-514350">
              <a:buAutoNum type="alphaLcParenR"/>
            </a:pPr>
            <a:r>
              <a:rPr lang="it-IT" sz="2800" b="1" dirty="0"/>
              <a:t>Arte e moda;</a:t>
            </a:r>
          </a:p>
          <a:p>
            <a:pPr marL="514350" indent="-514350">
              <a:buAutoNum type="alphaLcParenR"/>
            </a:pPr>
            <a:r>
              <a:rPr lang="it-IT" sz="2800" b="1" dirty="0"/>
              <a:t>Teatro, Architettura, </a:t>
            </a:r>
            <a:r>
              <a:rPr lang="it-IT" sz="2800" b="1" dirty="0" err="1"/>
              <a:t>designe</a:t>
            </a:r>
            <a:r>
              <a:rPr lang="it-IT" sz="2800" b="1" dirty="0"/>
              <a:t>, marketing, advertising;</a:t>
            </a:r>
          </a:p>
          <a:p>
            <a:pPr marL="514350" indent="-514350">
              <a:buAutoNum type="alphaLcParenR"/>
            </a:pPr>
            <a:endParaRPr lang="it-IT" sz="2800" b="1" dirty="0"/>
          </a:p>
          <a:p>
            <a:endParaRPr lang="it-IT" sz="2800" b="1" dirty="0"/>
          </a:p>
        </p:txBody>
      </p:sp>
    </p:spTree>
    <p:extLst>
      <p:ext uri="{BB962C8B-B14F-4D97-AF65-F5344CB8AC3E}">
        <p14:creationId xmlns:p14="http://schemas.microsoft.com/office/powerpoint/2010/main" val="9369280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355600"/>
            <a:ext cx="11406433" cy="6271443"/>
          </a:xfrm>
        </p:spPr>
        <p:txBody>
          <a:bodyPr>
            <a:normAutofit/>
          </a:bodyPr>
          <a:lstStyle/>
          <a:p>
            <a:r>
              <a:rPr lang="it-IT" sz="2800" b="1" dirty="0"/>
              <a:t>d) Smart </a:t>
            </a:r>
            <a:r>
              <a:rPr lang="it-IT" sz="2800" b="1" dirty="0" err="1"/>
              <a:t>working</a:t>
            </a:r>
            <a:r>
              <a:rPr lang="it-IT" sz="2800" b="1" dirty="0"/>
              <a:t>, uffici virtuali;</a:t>
            </a:r>
          </a:p>
          <a:p>
            <a:r>
              <a:rPr lang="it-IT" sz="2800" b="1" dirty="0"/>
              <a:t>e) Real estate; shopping</a:t>
            </a:r>
          </a:p>
          <a:p>
            <a:endParaRPr lang="it-IT" sz="2800" b="1" dirty="0"/>
          </a:p>
          <a:p>
            <a:r>
              <a:rPr lang="it-IT" sz="2800" b="1" dirty="0">
                <a:solidFill>
                  <a:srgbClr val="FF0000"/>
                </a:solidFill>
              </a:rPr>
              <a:t>N.B. </a:t>
            </a:r>
            <a:r>
              <a:rPr lang="it-IT" sz="2800" b="1" dirty="0"/>
              <a:t>la Realtà Virtuale non sostituisce il Word Wide Web , il </a:t>
            </a:r>
            <a:r>
              <a:rPr lang="it-IT" sz="2800" b="1" dirty="0" err="1"/>
              <a:t>Metaverso</a:t>
            </a:r>
            <a:r>
              <a:rPr lang="it-IT" sz="2800" b="1" dirty="0"/>
              <a:t> costituisce l’attuazione di una società stessa in un mondo </a:t>
            </a:r>
            <a:r>
              <a:rPr lang="it-IT" sz="2800" b="1" dirty="0" err="1"/>
              <a:t>cybertecnologico</a:t>
            </a:r>
            <a:r>
              <a:rPr lang="it-IT" sz="2800" b="1" dirty="0"/>
              <a:t>.</a:t>
            </a:r>
          </a:p>
          <a:p>
            <a:endParaRPr lang="it-IT" sz="2800" b="1" dirty="0"/>
          </a:p>
          <a:p>
            <a:r>
              <a:rPr lang="it-IT" sz="2800" b="1" dirty="0"/>
              <a:t>Vi è una netta distinzione fra </a:t>
            </a:r>
            <a:r>
              <a:rPr lang="it-IT" sz="2800" b="1" dirty="0" err="1"/>
              <a:t>Metaverso</a:t>
            </a:r>
            <a:r>
              <a:rPr lang="it-IT" sz="2800" b="1" dirty="0"/>
              <a:t> e Realtà Virtuale , Realtà Virtuale che sarà una tecnologia importante per la fruizione del </a:t>
            </a:r>
            <a:r>
              <a:rPr lang="it-IT" sz="2800" b="1" dirty="0" err="1"/>
              <a:t>Metaverso</a:t>
            </a:r>
            <a:r>
              <a:rPr lang="it-IT" sz="2800" b="1" dirty="0"/>
              <a:t> in quanto offre un maggior </a:t>
            </a:r>
            <a:r>
              <a:rPr lang="it-IT" sz="2800" b="1" dirty="0" err="1"/>
              <a:t>sesno</a:t>
            </a:r>
            <a:r>
              <a:rPr lang="it-IT" sz="2800" b="1" dirty="0"/>
              <a:t> di prossimità e presenza, mentre il </a:t>
            </a:r>
            <a:r>
              <a:rPr lang="it-IT" sz="2800" b="1" dirty="0" err="1"/>
              <a:t>Metaverso</a:t>
            </a:r>
            <a:r>
              <a:rPr lang="it-IT" sz="2800" b="1" dirty="0"/>
              <a:t> ( definizione del </a:t>
            </a:r>
            <a:r>
              <a:rPr lang="it-IT" sz="2800" b="1" dirty="0" err="1"/>
              <a:t>Ceo</a:t>
            </a:r>
            <a:r>
              <a:rPr lang="it-IT" sz="2800" b="1" dirty="0"/>
              <a:t> di </a:t>
            </a:r>
            <a:r>
              <a:rPr lang="it-IT" sz="2800" b="1" dirty="0" err="1"/>
              <a:t>facebook</a:t>
            </a:r>
            <a:r>
              <a:rPr lang="it-IT" sz="2800" b="1" dirty="0"/>
              <a:t> Mark </a:t>
            </a:r>
            <a:r>
              <a:rPr lang="it-IT" sz="2800" b="1" dirty="0" err="1"/>
              <a:t>Zuckerberg</a:t>
            </a:r>
            <a:r>
              <a:rPr lang="it-IT" sz="2800" b="1" dirty="0"/>
              <a:t>) sarà « accessibile non solo tramite la realtà virtuale e aumentata, ma anche attraverso il computer, i dispositivi mobili e le console di </a:t>
            </a:r>
            <a:r>
              <a:rPr lang="it-IT" sz="2800" b="1" dirty="0" err="1"/>
              <a:t>gaming</a:t>
            </a:r>
            <a:r>
              <a:rPr lang="it-IT" sz="2800" b="1" dirty="0"/>
              <a:t>».</a:t>
            </a:r>
          </a:p>
          <a:p>
            <a:r>
              <a:rPr lang="it-IT" sz="2800" b="1" dirty="0"/>
              <a:t>Altre fonti tendono a loro volt, ad evidenziare le differenze, più che le affinità, tra Realtà Virtuale e </a:t>
            </a:r>
            <a:r>
              <a:rPr lang="it-IT" sz="2800" b="1" dirty="0" err="1"/>
              <a:t>Metaverso</a:t>
            </a:r>
            <a:r>
              <a:rPr lang="it-IT" sz="28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108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355600"/>
            <a:ext cx="11406433" cy="6271443"/>
          </a:xfrm>
        </p:spPr>
        <p:txBody>
          <a:bodyPr>
            <a:normAutofit/>
          </a:bodyPr>
          <a:lstStyle/>
          <a:p>
            <a:r>
              <a:rPr lang="it-IT" sz="2800" b="1" dirty="0"/>
              <a:t>Alcuni esempi di potenziali utilità del </a:t>
            </a:r>
            <a:r>
              <a:rPr lang="it-IT" sz="2800" b="1" dirty="0" err="1"/>
              <a:t>Metaverso</a:t>
            </a:r>
            <a:endParaRPr lang="it-IT" sz="2800" b="1" dirty="0"/>
          </a:p>
          <a:p>
            <a:pPr marL="514350" indent="-514350">
              <a:buAutoNum type="alphaLcParenR"/>
            </a:pPr>
            <a:r>
              <a:rPr lang="it-IT" sz="2800" b="1" dirty="0"/>
              <a:t>Realtà parallela e identica alla realtà fisica, in cui muoversi liberamente;</a:t>
            </a:r>
          </a:p>
          <a:p>
            <a:pPr marL="514350" indent="-514350">
              <a:buAutoNum type="alphaLcParenR"/>
            </a:pPr>
            <a:r>
              <a:rPr lang="it-IT" sz="2800" b="1" dirty="0"/>
              <a:t>Realtà commerciali ( strade, negozi, fabbriche) in cui aggirarsi e acquistare, permutare, compiere molteplici attività;</a:t>
            </a:r>
          </a:p>
          <a:p>
            <a:pPr marL="514350" indent="-514350">
              <a:buAutoNum type="alphaLcParenR"/>
            </a:pPr>
            <a:r>
              <a:rPr lang="it-IT" sz="2800" b="1" dirty="0"/>
              <a:t>Collegare le attività svolte nel </a:t>
            </a:r>
            <a:r>
              <a:rPr lang="it-IT" sz="2800" b="1" dirty="0" err="1"/>
              <a:t>Metaverso</a:t>
            </a:r>
            <a:r>
              <a:rPr lang="it-IT" sz="2800" b="1" dirty="0"/>
              <a:t> con  la Realtà fisica, come «confermare» , ad esempio, gli acquisti effettuati nel </a:t>
            </a:r>
            <a:r>
              <a:rPr lang="it-IT" sz="2800" b="1" dirty="0" err="1"/>
              <a:t>Metaverso</a:t>
            </a:r>
            <a:r>
              <a:rPr lang="it-IT" sz="2800" b="1" dirty="0"/>
              <a:t> nella realtà fisica.</a:t>
            </a:r>
          </a:p>
          <a:p>
            <a:r>
              <a:rPr lang="it-IT" sz="2800" b="1" dirty="0">
                <a:solidFill>
                  <a:srgbClr val="FF0000"/>
                </a:solidFill>
              </a:rPr>
              <a:t>Posizioni Giuridiche</a:t>
            </a:r>
          </a:p>
          <a:p>
            <a:pPr marL="514350" indent="-514350">
              <a:buAutoNum type="alphaLcParenR"/>
            </a:pPr>
            <a:r>
              <a:rPr lang="it-IT" sz="2800" b="1" dirty="0"/>
              <a:t>Contratti </a:t>
            </a:r>
            <a:r>
              <a:rPr lang="it-IT" sz="2800" b="1" dirty="0" err="1"/>
              <a:t>er</a:t>
            </a:r>
            <a:r>
              <a:rPr lang="it-IT" sz="2800" b="1" dirty="0"/>
              <a:t> la realizzazione tecnologica del </a:t>
            </a:r>
            <a:r>
              <a:rPr lang="it-IT" sz="2800" b="1" dirty="0" err="1"/>
              <a:t>Metaverso</a:t>
            </a:r>
            <a:r>
              <a:rPr lang="it-IT" sz="2800" b="1" dirty="0"/>
              <a:t>;</a:t>
            </a:r>
          </a:p>
          <a:p>
            <a:pPr marL="514350" indent="-514350">
              <a:buAutoNum type="alphaLcParenR"/>
            </a:pPr>
            <a:r>
              <a:rPr lang="it-IT" sz="2800" b="1" dirty="0"/>
              <a:t>Contratti di acquisizione o negoziazione nel </a:t>
            </a:r>
            <a:r>
              <a:rPr lang="it-IT" sz="2800" b="1" dirty="0" err="1"/>
              <a:t>metaverso</a:t>
            </a:r>
            <a:r>
              <a:rPr lang="it-IT" sz="2800" b="1" dirty="0"/>
              <a:t>;</a:t>
            </a:r>
          </a:p>
          <a:p>
            <a:pPr marL="514350" indent="-514350">
              <a:buAutoNum type="alphaLcParenR"/>
            </a:pPr>
            <a:r>
              <a:rPr lang="it-IT" sz="2800" b="1" dirty="0"/>
              <a:t>«Ratifica» delle negoziazioni giuridiche effettuate nel </a:t>
            </a:r>
            <a:r>
              <a:rPr lang="it-IT" sz="2800" b="1" dirty="0" err="1"/>
              <a:t>Metaverso</a:t>
            </a:r>
            <a:r>
              <a:rPr lang="it-IT" sz="2800" b="1" dirty="0"/>
              <a:t> , nel modo fisico reale.</a:t>
            </a:r>
          </a:p>
        </p:txBody>
      </p:sp>
    </p:spTree>
    <p:extLst>
      <p:ext uri="{BB962C8B-B14F-4D97-AF65-F5344CB8AC3E}">
        <p14:creationId xmlns:p14="http://schemas.microsoft.com/office/powerpoint/2010/main" val="6386392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355600"/>
            <a:ext cx="11406433" cy="6271443"/>
          </a:xfrm>
        </p:spPr>
        <p:txBody>
          <a:bodyPr>
            <a:normAutofit/>
          </a:bodyPr>
          <a:lstStyle/>
          <a:p>
            <a:endParaRPr lang="it-IT" sz="2800" b="1" dirty="0"/>
          </a:p>
          <a:p>
            <a:endParaRPr lang="it-IT" sz="2800" b="1" dirty="0"/>
          </a:p>
          <a:p>
            <a:endParaRPr lang="it-IT" sz="2800" b="1" dirty="0"/>
          </a:p>
          <a:p>
            <a:endParaRPr lang="it-IT" sz="2800" b="1" dirty="0"/>
          </a:p>
          <a:p>
            <a:endParaRPr lang="it-IT" sz="2800" b="1" dirty="0"/>
          </a:p>
          <a:p>
            <a:pPr marL="857250" indent="-857250">
              <a:buFont typeface="Wingdings" panose="05000000000000000000" pitchFamily="2" charset="2"/>
              <a:buChar char="q"/>
            </a:pPr>
            <a:r>
              <a:rPr lang="it-IT" sz="7200" b="1" dirty="0">
                <a:solidFill>
                  <a:srgbClr val="FF0000"/>
                </a:solidFill>
              </a:rPr>
              <a:t>Grazie per l’attenzione !</a:t>
            </a:r>
          </a:p>
          <a:p>
            <a:endParaRPr lang="it-IT" sz="7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077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307733"/>
            <a:ext cx="9144000" cy="960194"/>
          </a:xfrm>
        </p:spPr>
        <p:txBody>
          <a:bodyPr>
            <a:normAutofit/>
          </a:bodyPr>
          <a:lstStyle/>
          <a:p>
            <a:r>
              <a:rPr lang="it-IT" sz="4000" dirty="0">
                <a:solidFill>
                  <a:srgbClr val="00B050"/>
                </a:solidFill>
              </a:rPr>
              <a:t>BLOCKCHAIN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86499" y="1267927"/>
            <a:ext cx="11406433" cy="5359116"/>
          </a:xfrm>
        </p:spPr>
        <p:txBody>
          <a:bodyPr>
            <a:normAutofit/>
          </a:bodyPr>
          <a:lstStyle/>
          <a:p>
            <a:endParaRPr lang="it-IT" sz="2800" b="1" dirty="0"/>
          </a:p>
          <a:p>
            <a:endParaRPr lang="it-IT" sz="2800" b="1" dirty="0"/>
          </a:p>
          <a:p>
            <a:endParaRPr lang="it-IT" sz="2800" b="1" dirty="0"/>
          </a:p>
          <a:p>
            <a:endParaRPr lang="it-IT" sz="2800" b="1" dirty="0"/>
          </a:p>
        </p:txBody>
      </p:sp>
      <p:pic>
        <p:nvPicPr>
          <p:cNvPr id="8196" name="Picture 4" descr="Come sfruttare la blockchain per nuove opportunità di business - Wired">
            <a:extLst>
              <a:ext uri="{FF2B5EF4-FFF2-40B4-BE49-F238E27FC236}">
                <a16:creationId xmlns:a16="http://schemas.microsoft.com/office/drawing/2014/main" id="{89F915C0-2255-4465-940D-3FBE96FEB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467" y="1490134"/>
            <a:ext cx="6350000" cy="442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Blockchain e ortofrutta, un'opportunità da non perdere - Italiafruit News">
            <a:extLst>
              <a:ext uri="{FF2B5EF4-FFF2-40B4-BE49-F238E27FC236}">
                <a16:creationId xmlns:a16="http://schemas.microsoft.com/office/drawing/2014/main" id="{6CF36B2B-B83D-4E06-94BE-784EF6E78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" y="1439334"/>
            <a:ext cx="4461933" cy="4494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5800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INSERIRE SLIDE DI PAOLA SU BC"/>
          <p:cNvSpPr txBox="1">
            <a:spLocks noChangeArrowheads="1"/>
          </p:cNvSpPr>
          <p:nvPr/>
        </p:nvSpPr>
        <p:spPr bwMode="auto">
          <a:xfrm>
            <a:off x="674933" y="577423"/>
            <a:ext cx="3505768" cy="318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35719" tIns="35719" rIns="35719" bIns="35719" anchor="ctr">
            <a:spAutoFit/>
          </a:bodyPr>
          <a:lstStyle>
            <a:lvl1pPr defTabSz="307975"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1pPr>
            <a:lvl2pPr marL="742950" indent="-285750" defTabSz="307975"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2pPr>
            <a:lvl3pPr marL="1143000" indent="-228600" defTabSz="307975"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3pPr>
            <a:lvl4pPr marL="1600200" indent="-228600" defTabSz="307975"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4pPr>
            <a:lvl5pPr marL="2057400" indent="-228600" defTabSz="307975"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5pPr>
            <a:lvl6pPr marL="2514600" indent="-228600" defTabSz="3079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6pPr>
            <a:lvl7pPr marL="2971800" indent="-228600" defTabSz="3079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7pPr>
            <a:lvl8pPr marL="3429000" indent="-228600" defTabSz="3079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8pPr>
            <a:lvl9pPr marL="3886200" indent="-228600" defTabSz="3079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9pPr>
          </a:lstStyle>
          <a:p>
            <a:pPr algn="ctr" eaLnBrk="1"/>
            <a:r>
              <a:rPr lang="it-IT" altLang="it-IT" sz="1600" b="1">
                <a:latin typeface="Helvetica Neue"/>
                <a:ea typeface="Helvetica Neue"/>
                <a:cs typeface="Helvetica Neue"/>
                <a:sym typeface="Helvetica Neue"/>
              </a:rPr>
              <a:t>Alcune definizioni sulla Blockchain</a:t>
            </a:r>
          </a:p>
        </p:txBody>
      </p:sp>
      <p:pic>
        <p:nvPicPr>
          <p:cNvPr id="25603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5" t="5721" r="1305" b="9874"/>
          <a:stretch>
            <a:fillRect/>
          </a:stretch>
        </p:blipFill>
        <p:spPr bwMode="auto">
          <a:xfrm>
            <a:off x="673101" y="391584"/>
            <a:ext cx="11360151" cy="5789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1813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3"/>
          <p:cNvSpPr>
            <a:spLocks noChangeArrowheads="1"/>
          </p:cNvSpPr>
          <p:nvPr/>
        </p:nvSpPr>
        <p:spPr bwMode="auto">
          <a:xfrm>
            <a:off x="3530601" y="1730802"/>
            <a:ext cx="18473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1pPr>
            <a:lvl2pPr marL="742950" indent="-285750"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2pPr>
            <a:lvl3pPr marL="1143000" indent="-228600"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3pPr>
            <a:lvl4pPr marL="1600200" indent="-228600"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4pPr>
            <a:lvl5pPr marL="2057400" indent="-228600"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  <a:latin typeface="Calibri" panose="020F0502020204030204" pitchFamily="34" charset="0"/>
                <a:cs typeface="Helvetica" panose="020B0604020202020204" pitchFamily="34" charset="0"/>
                <a:sym typeface="Calibri" panose="020F0502020204030204" pitchFamily="34" charset="0"/>
              </a:defRPr>
            </a:lvl9pPr>
          </a:lstStyle>
          <a:p>
            <a:br>
              <a:rPr lang="it-IT" altLang="it-IT" sz="1600">
                <a:latin typeface="Tahoma" panose="020B060403050404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</a:br>
            <a:endParaRPr lang="it-IT" altLang="it-IT" sz="800">
              <a:solidFill>
                <a:schemeClr val="tx1"/>
              </a:solidFill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endParaRPr lang="it-IT" altLang="it-IT" sz="240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</p:txBody>
      </p:sp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446E07C5-8502-402D-B244-605653E3592A}"/>
              </a:ext>
            </a:extLst>
          </p:cNvPr>
          <p:cNvGraphicFramePr/>
          <p:nvPr/>
        </p:nvGraphicFramePr>
        <p:xfrm>
          <a:off x="3401853" y="80448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Screenshot 2019-03-25 at 08.19.30.png" descr="Screenshot 2019-03-25 at 08.19.30.png">
            <a:extLst>
              <a:ext uri="{FF2B5EF4-FFF2-40B4-BE49-F238E27FC236}">
                <a16:creationId xmlns:a16="http://schemas.microsoft.com/office/drawing/2014/main" id="{75A21FAA-D341-4259-9B0C-9D715FEA7FB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/>
          <a:srcRect l="3564" t="15334" r="2677" b="8897"/>
          <a:stretch/>
        </p:blipFill>
        <p:spPr>
          <a:xfrm>
            <a:off x="6152447" y="1959037"/>
            <a:ext cx="2626812" cy="3319913"/>
          </a:xfrm>
          <a:prstGeom prst="ellipse">
            <a:avLst/>
          </a:prstGeom>
          <a:ln w="12700">
            <a:miter lim="400000"/>
          </a:ln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2ED39DE3-997C-4581-A6ED-4DDD5FA3EA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518" y="841179"/>
            <a:ext cx="10257367" cy="3067443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>
            <a:spAutoFit/>
          </a:bodyPr>
          <a:lstStyle>
            <a:lvl1pPr eaLnBrk="0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it-IT" altLang="it-IT" sz="2400" kern="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La Blockchain si basa su cinque concetti fondamentali:</a:t>
            </a:r>
          </a:p>
          <a:p>
            <a:pPr>
              <a:defRPr/>
            </a:pPr>
            <a:endParaRPr lang="it-IT" altLang="it-IT" sz="1200" kern="0" dirty="0">
              <a:ea typeface="Calibri"/>
              <a:cs typeface="Calibri"/>
              <a:sym typeface="Calibri"/>
            </a:endParaRPr>
          </a:p>
          <a:p>
            <a:pPr marL="380990" indent="-380990">
              <a:buFont typeface="Wingdings" panose="05000000000000000000" pitchFamily="2" charset="2"/>
              <a:buChar char="q"/>
              <a:defRPr/>
            </a:pPr>
            <a:r>
              <a:rPr lang="en-AU" altLang="it-IT" sz="2400" kern="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Decentralizzazione</a:t>
            </a:r>
            <a:r>
              <a:rPr lang="en-AU" altLang="it-IT" sz="2400" kern="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 </a:t>
            </a:r>
            <a:r>
              <a:rPr lang="en-AU" altLang="it-IT" sz="2400" kern="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basata</a:t>
            </a:r>
            <a:r>
              <a:rPr lang="en-AU" altLang="it-IT" sz="2400" kern="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 </a:t>
            </a:r>
            <a:r>
              <a:rPr lang="en-AU" altLang="it-IT" sz="2400" kern="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sul</a:t>
            </a:r>
            <a:r>
              <a:rPr lang="en-AU" altLang="it-IT" sz="2400" kern="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 </a:t>
            </a:r>
            <a:r>
              <a:rPr lang="en-AU" altLang="it-IT" sz="2400" kern="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consenso</a:t>
            </a:r>
            <a:endParaRPr lang="it-IT" altLang="it-IT" sz="1200" kern="0" dirty="0">
              <a:ea typeface="Calibri"/>
              <a:cs typeface="Calibri"/>
              <a:sym typeface="Calibri"/>
            </a:endParaRPr>
          </a:p>
          <a:p>
            <a:pPr marL="380990" indent="-380990">
              <a:buFont typeface="Wingdings" panose="05000000000000000000" pitchFamily="2" charset="2"/>
              <a:buChar char="q"/>
              <a:defRPr/>
            </a:pPr>
            <a:r>
              <a:rPr lang="en-AU" altLang="it-IT" sz="2400" kern="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trasparenza</a:t>
            </a:r>
            <a:endParaRPr lang="it-IT" altLang="it-IT" sz="1200" kern="0" dirty="0">
              <a:ea typeface="Calibri"/>
              <a:cs typeface="Calibri"/>
              <a:sym typeface="Calibri"/>
            </a:endParaRPr>
          </a:p>
          <a:p>
            <a:pPr marL="380990" indent="-380990">
              <a:buFont typeface="Wingdings" panose="05000000000000000000" pitchFamily="2" charset="2"/>
              <a:buChar char="q"/>
              <a:defRPr/>
            </a:pPr>
            <a:r>
              <a:rPr lang="en-AU" altLang="it-IT" sz="2400" kern="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sicurezza</a:t>
            </a:r>
            <a:endParaRPr lang="it-IT" altLang="it-IT" sz="1200" kern="0" dirty="0">
              <a:ea typeface="Calibri"/>
              <a:cs typeface="Calibri"/>
              <a:sym typeface="Calibri"/>
            </a:endParaRPr>
          </a:p>
          <a:p>
            <a:pPr marL="380990" indent="-380990">
              <a:buFont typeface="Wingdings" panose="05000000000000000000" pitchFamily="2" charset="2"/>
              <a:buChar char="q"/>
              <a:defRPr/>
            </a:pPr>
            <a:r>
              <a:rPr lang="en-AU" altLang="it-IT" sz="2400" kern="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immutabilità</a:t>
            </a:r>
            <a:endParaRPr lang="it-IT" altLang="it-IT" sz="1200" kern="0" dirty="0">
              <a:ea typeface="Calibri"/>
              <a:cs typeface="Calibri"/>
              <a:sym typeface="Calibri"/>
            </a:endParaRPr>
          </a:p>
          <a:p>
            <a:pPr marL="380990" indent="-380990">
              <a:buFont typeface="Wingdings" panose="05000000000000000000" pitchFamily="2" charset="2"/>
              <a:buChar char="q"/>
              <a:defRPr/>
            </a:pPr>
            <a:r>
              <a:rPr lang="en-AU" altLang="it-IT" sz="2400" kern="0" dirty="0" err="1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sym typeface="Calibri"/>
              </a:rPr>
              <a:t>efficienza</a:t>
            </a:r>
            <a:endParaRPr lang="it-IT" altLang="it-IT" sz="1200" kern="0" dirty="0">
              <a:ea typeface="Calibri"/>
              <a:cs typeface="Calibri"/>
              <a:sym typeface="Calibri"/>
            </a:endParaRPr>
          </a:p>
          <a:p>
            <a:pPr>
              <a:defRPr/>
            </a:pPr>
            <a:endParaRPr lang="it-IT" altLang="it-IT" sz="3733" kern="0" dirty="0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3247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0" t="4791" r="4086" b="8638"/>
          <a:stretch>
            <a:fillRect/>
          </a:stretch>
        </p:blipFill>
        <p:spPr bwMode="auto">
          <a:xfrm>
            <a:off x="560917" y="328085"/>
            <a:ext cx="11133667" cy="5937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8633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0" t="5411" r="3217" b="8173"/>
          <a:stretch>
            <a:fillRect/>
          </a:stretch>
        </p:blipFill>
        <p:spPr bwMode="auto">
          <a:xfrm>
            <a:off x="518585" y="370417"/>
            <a:ext cx="11281833" cy="5926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0865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" t="4175" r="957" b="10648"/>
          <a:stretch>
            <a:fillRect/>
          </a:stretch>
        </p:blipFill>
        <p:spPr bwMode="auto">
          <a:xfrm>
            <a:off x="264585" y="201084"/>
            <a:ext cx="11874500" cy="584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98314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1122</TotalTime>
  <Words>3314</Words>
  <Application>Microsoft Office PowerPoint</Application>
  <PresentationFormat>Widescreen</PresentationFormat>
  <Paragraphs>180</Paragraphs>
  <Slides>39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39</vt:i4>
      </vt:variant>
    </vt:vector>
  </HeadingPairs>
  <TitlesOfParts>
    <vt:vector size="47" baseType="lpstr">
      <vt:lpstr>Arial</vt:lpstr>
      <vt:lpstr>Calibri</vt:lpstr>
      <vt:lpstr>Calibri Light</vt:lpstr>
      <vt:lpstr>Helvetica Neue</vt:lpstr>
      <vt:lpstr>Tahoma</vt:lpstr>
      <vt:lpstr>Times New Roman</vt:lpstr>
      <vt:lpstr>Wingdings</vt:lpstr>
      <vt:lpstr>Tema di Office</vt:lpstr>
      <vt:lpstr>POLITECNICO DI MILANO</vt:lpstr>
      <vt:lpstr>PARTE II CORSO 2022</vt:lpstr>
      <vt:lpstr>BLOCKCHAIN</vt:lpstr>
      <vt:lpstr>BLOCKCHAIN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Smart Contract</vt:lpstr>
      <vt:lpstr>Presentazione standard di PowerPoint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Smart Contract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Contract</dc:title>
  <dc:creator>C T</dc:creator>
  <cp:lastModifiedBy>cesare Triberti</cp:lastModifiedBy>
  <cp:revision>121</cp:revision>
  <dcterms:created xsi:type="dcterms:W3CDTF">2020-05-16T14:06:50Z</dcterms:created>
  <dcterms:modified xsi:type="dcterms:W3CDTF">2024-02-21T18:07:23Z</dcterms:modified>
</cp:coreProperties>
</file>